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tags/tag1.xml" ContentType="application/vnd.openxmlformats-officedocument.presentationml.tags+xml"/>
  <Override PartName="/ppt/revisionInfo.xml" ContentType="application/vnd.ms-powerpoint.revisioninfo+xml"/>
  <Override PartName="/ppt/tags/tag2.xml" ContentType="application/vnd.openxmlformats-officedocument.presentationml.tags+xml"/>
  <Override PartName="/docProps/core.xml" ContentType="application/vnd.openxmlformats-package.core-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5.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22" r:id="rId1"/>
  </p:sldMasterIdLst>
  <p:notesMasterIdLst>
    <p:notesMasterId r:id="rId5"/>
  </p:notesMasterIdLst>
  <p:handoutMasterIdLst>
    <p:handoutMasterId r:id="rId6"/>
  </p:handoutMasterIdLst>
  <p:sldIdLst>
    <p:sldId id="2142532995" r:id="rId2"/>
    <p:sldId id="2142532996" r:id="rId3"/>
    <p:sldId id="319" r:id="rId4"/>
  </p:sldIdLst>
  <p:sldSz cx="12198350" cy="6858000"/>
  <p:notesSz cx="6950075" cy="9236075"/>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28" userDrawn="1">
          <p15:clr>
            <a:srgbClr val="A4A3A4"/>
          </p15:clr>
        </p15:guide>
        <p15:guide id="4" orient="horz" pos="4080" userDrawn="1">
          <p15:clr>
            <a:srgbClr val="A4A3A4"/>
          </p15:clr>
        </p15:guide>
        <p15:guide id="5" pos="218" userDrawn="1">
          <p15:clr>
            <a:srgbClr val="A4A3A4"/>
          </p15:clr>
        </p15:guide>
        <p15:guide id="28" pos="2210" userDrawn="1">
          <p15:clr>
            <a:srgbClr val="A4A3A4"/>
          </p15:clr>
        </p15:guide>
        <p15:guide id="29" pos="2354" userDrawn="1">
          <p15:clr>
            <a:srgbClr val="A4A3A4"/>
          </p15:clr>
        </p15:guide>
        <p15:guide id="30" orient="horz" pos="3864" userDrawn="1">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5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7480"/>
    <a:srgbClr val="FF00FF"/>
    <a:srgbClr val="FFE600"/>
    <a:srgbClr val="2E2E38"/>
    <a:srgbClr val="FF0000"/>
    <a:srgbClr val="C4C4CD"/>
    <a:srgbClr val="FFFFFF"/>
    <a:srgbClr val="808080"/>
    <a:srgbClr val="000000"/>
    <a:srgbClr val="FF9A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2D081E-70F7-41B3-B12F-34AF2044BF9E}" v="11" dt="2023-06-10T21:34:20.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04" autoAdjust="0"/>
    <p:restoredTop sz="96197" autoAdjust="0"/>
  </p:normalViewPr>
  <p:slideViewPr>
    <p:cSldViewPr snapToObjects="1" showGuides="1">
      <p:cViewPr varScale="1">
        <p:scale>
          <a:sx n="78" d="100"/>
          <a:sy n="78" d="100"/>
        </p:scale>
        <p:origin x="1253" y="72"/>
      </p:cViewPr>
      <p:guideLst>
        <p:guide orient="horz" pos="228"/>
        <p:guide orient="horz" pos="4080"/>
        <p:guide pos="218"/>
        <p:guide pos="2210"/>
        <p:guide pos="2354"/>
        <p:guide orient="horz" pos="3864"/>
      </p:guideLst>
    </p:cSldViewPr>
  </p:slideViewPr>
  <p:outlineViewPr>
    <p:cViewPr>
      <p:scale>
        <a:sx n="33" d="100"/>
        <a:sy n="33" d="100"/>
      </p:scale>
      <p:origin x="0" y="0"/>
    </p:cViewPr>
  </p:outlineViewPr>
  <p:notesTextViewPr>
    <p:cViewPr>
      <p:scale>
        <a:sx n="3" d="2"/>
        <a:sy n="3" d="2"/>
      </p:scale>
      <p:origin x="0" y="0"/>
    </p:cViewPr>
  </p:notesTextViewPr>
  <p:sorterViewPr>
    <p:cViewPr>
      <p:scale>
        <a:sx n="130" d="100"/>
        <a:sy n="130" d="100"/>
      </p:scale>
      <p:origin x="0" y="0"/>
    </p:cViewPr>
  </p:sorterViewPr>
  <p:notesViewPr>
    <p:cSldViewPr snapToObjects="1" showGuides="1">
      <p:cViewPr varScale="1">
        <p:scale>
          <a:sx n="80" d="100"/>
          <a:sy n="80" d="100"/>
        </p:scale>
        <p:origin x="-2004" y="-96"/>
      </p:cViewPr>
      <p:guideLst>
        <p:guide orient="horz" pos="2909"/>
        <p:guide pos="2189"/>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5" Type="http://schemas.openxmlformats.org/officeDocument/2006/relationships/customXml" Target="../customXml/item1.xml"/><Relationship Id="rId10" Type="http://schemas.openxmlformats.org/officeDocument/2006/relationships/viewProps" Target="viewProps.xml"/><Relationship Id="rId19" Type="http://schemas.openxmlformats.org/officeDocument/2006/relationships/customXml" Target="../customXml/item5.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75A85089-C692-4DEA-AC49-04CF34D4FE14}" type="datetimeFigureOut">
              <a:rPr lang="en-GB" smtClean="0">
                <a:latin typeface="Arial" pitchFamily="34" charset="0"/>
              </a:rPr>
              <a:pPr/>
              <a:t>14/07/2023</a:t>
            </a:fld>
            <a:endParaRPr lang="en-GB" dirty="0">
              <a:latin typeface="Arial" pitchFamily="34" charset="0"/>
            </a:endParaRPr>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atin typeface="Arial" pitchFamily="34" charset="0"/>
              </a:defRPr>
            </a:lvl1pPr>
          </a:lstStyle>
          <a:p>
            <a:fld id="{8045EBA9-A28D-4849-BFEA-AA04F6A21B63}" type="datetimeFigureOut">
              <a:rPr lang="en-GB" smtClean="0"/>
              <a:pPr/>
              <a:t>14/07/2023</a:t>
            </a:fld>
            <a:endParaRPr lang="en-GB" dirty="0"/>
          </a:p>
        </p:txBody>
      </p:sp>
      <p:sp>
        <p:nvSpPr>
          <p:cNvPr id="4" name="Slide Image Placeholder 3"/>
          <p:cNvSpPr>
            <a:spLocks noGrp="1" noRot="1" noChangeAspect="1"/>
          </p:cNvSpPr>
          <p:nvPr>
            <p:ph type="sldImg" idx="2"/>
          </p:nvPr>
        </p:nvSpPr>
        <p:spPr>
          <a:xfrm>
            <a:off x="393700" y="692150"/>
            <a:ext cx="6162675" cy="3463925"/>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43D19E-BFDB-4C92-8EDD-32EDDA8F41DF}" type="slidenum">
              <a:rPr lang="en-GB" smtClean="0"/>
              <a:pPr/>
              <a:t>2</a:t>
            </a:fld>
            <a:endParaRPr lang="en-GB" dirty="0"/>
          </a:p>
        </p:txBody>
      </p:sp>
    </p:spTree>
    <p:extLst>
      <p:ext uri="{BB962C8B-B14F-4D97-AF65-F5344CB8AC3E}">
        <p14:creationId xmlns:p14="http://schemas.microsoft.com/office/powerpoint/2010/main" val="10314966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eygb.sharepoint.com/sites/TheBrandingZone/SitePages/ImageGallery.aspx"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9_Blank">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9AA2F59-E32B-4755-8A5D-54D5289D53DE}"/>
              </a:ext>
            </a:extLst>
          </p:cNvPr>
          <p:cNvSpPr txBox="1"/>
          <p:nvPr userDrawn="1"/>
        </p:nvSpPr>
        <p:spPr>
          <a:xfrm>
            <a:off x="460376" y="887413"/>
            <a:ext cx="3008376" cy="2031325"/>
          </a:xfrm>
          <a:prstGeom prst="rect">
            <a:avLst/>
          </a:prstGeom>
          <a:noFill/>
        </p:spPr>
        <p:txBody>
          <a:bodyPr wrap="square" lIns="0" tIns="0" rIns="0" bIns="0">
            <a:spAutoFit/>
          </a:bodyPr>
          <a:lstStyle/>
          <a:p>
            <a:r>
              <a:rPr lang="en-US" sz="2400" b="0" kern="1200" dirty="0">
                <a:solidFill>
                  <a:schemeClr val="bg1"/>
                </a:solidFill>
                <a:latin typeface="EYInterstate" panose="02000503020000020004" pitchFamily="2" charset="0"/>
                <a:ea typeface="+mj-ea"/>
                <a:cs typeface="Arial" pitchFamily="34" charset="0"/>
              </a:rPr>
              <a:t>Internal </a:t>
            </a:r>
            <a:br>
              <a:rPr lang="en-US" sz="2400" b="0" kern="1200" dirty="0">
                <a:solidFill>
                  <a:schemeClr val="bg1"/>
                </a:solidFill>
                <a:latin typeface="EYInterstate" panose="02000503020000020004" pitchFamily="2" charset="0"/>
                <a:ea typeface="+mj-ea"/>
                <a:cs typeface="Arial" pitchFamily="34" charset="0"/>
              </a:rPr>
            </a:br>
            <a:r>
              <a:rPr lang="en-US" sz="2400" b="0" kern="1200" dirty="0">
                <a:solidFill>
                  <a:schemeClr val="bg1"/>
                </a:solidFill>
                <a:latin typeface="EYInterstate" panose="02000503020000020004" pitchFamily="2" charset="0"/>
                <a:ea typeface="+mj-ea"/>
                <a:cs typeface="Arial" pitchFamily="34" charset="0"/>
              </a:rPr>
              <a:t>alliance </a:t>
            </a:r>
            <a:br>
              <a:rPr lang="en-US" sz="2400" b="0" kern="1200" dirty="0">
                <a:solidFill>
                  <a:schemeClr val="bg1"/>
                </a:solidFill>
                <a:latin typeface="EYInterstate" panose="02000503020000020004" pitchFamily="2" charset="0"/>
                <a:ea typeface="+mj-ea"/>
                <a:cs typeface="Arial" pitchFamily="34" charset="0"/>
              </a:rPr>
            </a:br>
            <a:r>
              <a:rPr lang="en-US" sz="2400" b="0" kern="1200" dirty="0">
                <a:solidFill>
                  <a:schemeClr val="bg1"/>
                </a:solidFill>
                <a:latin typeface="EYInterstate" panose="02000503020000020004" pitchFamily="2" charset="0"/>
                <a:ea typeface="+mj-ea"/>
                <a:cs typeface="Arial" pitchFamily="34" charset="0"/>
              </a:rPr>
              <a:t>offering brief</a:t>
            </a:r>
            <a:br>
              <a:rPr lang="en-US" sz="2400" dirty="0">
                <a:solidFill>
                  <a:srgbClr val="FF0000"/>
                </a:solidFill>
                <a:latin typeface="EYInterstate" panose="02000503020000020004" pitchFamily="2" charset="0"/>
              </a:rPr>
            </a:br>
            <a:br>
              <a:rPr lang="en-US" sz="2400" dirty="0">
                <a:solidFill>
                  <a:srgbClr val="FF0000"/>
                </a:solidFill>
                <a:latin typeface="EYInterstate" panose="02000503020000020004" pitchFamily="2" charset="0"/>
              </a:rPr>
            </a:br>
            <a:r>
              <a:rPr lang="en-US" sz="1800" b="1" kern="1200" dirty="0">
                <a:solidFill>
                  <a:schemeClr val="bg1"/>
                </a:solidFill>
                <a:latin typeface="EYInterstate Light" panose="02000506000000020004" pitchFamily="2" charset="0"/>
                <a:ea typeface="+mj-ea"/>
                <a:cs typeface="Arial" pitchFamily="34" charset="0"/>
              </a:rPr>
              <a:t>EY-</a:t>
            </a:r>
            <a:r>
              <a:rPr lang="en-US" sz="1800" b="1" kern="1200" dirty="0" err="1">
                <a:solidFill>
                  <a:schemeClr val="bg1"/>
                </a:solidFill>
                <a:latin typeface="EYInterstate Light" panose="02000506000000020004" pitchFamily="2" charset="0"/>
                <a:ea typeface="+mj-ea"/>
                <a:cs typeface="Arial" pitchFamily="34" charset="0"/>
              </a:rPr>
              <a:t>Pega</a:t>
            </a:r>
            <a:r>
              <a:rPr lang="en-US" sz="1800" b="1" kern="1200" dirty="0">
                <a:solidFill>
                  <a:schemeClr val="bg1"/>
                </a:solidFill>
                <a:latin typeface="EYInterstate Light" panose="02000506000000020004" pitchFamily="2" charset="0"/>
                <a:ea typeface="+mj-ea"/>
                <a:cs typeface="Arial" pitchFamily="34" charset="0"/>
              </a:rPr>
              <a:t> Alliance: internal for </a:t>
            </a:r>
            <a:r>
              <a:rPr lang="en-US" sz="1800" b="1" kern="1200" dirty="0" err="1">
                <a:solidFill>
                  <a:srgbClr val="FFE600"/>
                </a:solidFill>
                <a:latin typeface="EYInterstate Light" panose="02000506000000020004" pitchFamily="2" charset="0"/>
                <a:ea typeface="+mj-ea"/>
                <a:cs typeface="Arial" pitchFamily="34" charset="0"/>
              </a:rPr>
              <a:t>Pega</a:t>
            </a:r>
            <a:r>
              <a:rPr lang="en-US" sz="1800" b="1" kern="1200" dirty="0">
                <a:solidFill>
                  <a:srgbClr val="FFE600"/>
                </a:solidFill>
                <a:latin typeface="EYInterstate Light" panose="02000506000000020004" pitchFamily="2" charset="0"/>
                <a:ea typeface="+mj-ea"/>
                <a:cs typeface="Arial" pitchFamily="34" charset="0"/>
              </a:rPr>
              <a:t> audience</a:t>
            </a:r>
          </a:p>
        </p:txBody>
      </p:sp>
      <p:graphicFrame>
        <p:nvGraphicFramePr>
          <p:cNvPr id="3" name="Table 2">
            <a:extLst>
              <a:ext uri="{FF2B5EF4-FFF2-40B4-BE49-F238E27FC236}">
                <a16:creationId xmlns:a16="http://schemas.microsoft.com/office/drawing/2014/main" id="{1A9EEB34-C418-421D-95E6-351D7E189C55}"/>
              </a:ext>
            </a:extLst>
          </p:cNvPr>
          <p:cNvGraphicFramePr>
            <a:graphicFrameLocks noGrp="1"/>
          </p:cNvGraphicFramePr>
          <p:nvPr userDrawn="1">
            <p:extLst>
              <p:ext uri="{D42A27DB-BD31-4B8C-83A1-F6EECF244321}">
                <p14:modId xmlns:p14="http://schemas.microsoft.com/office/powerpoint/2010/main" val="66140851"/>
              </p:ext>
            </p:extLst>
          </p:nvPr>
        </p:nvGraphicFramePr>
        <p:xfrm>
          <a:off x="3738042" y="750253"/>
          <a:ext cx="7999932" cy="4663440"/>
        </p:xfrm>
        <a:graphic>
          <a:graphicData uri="http://schemas.openxmlformats.org/drawingml/2006/table">
            <a:tbl>
              <a:tblPr/>
              <a:tblGrid>
                <a:gridCol w="7999932">
                  <a:extLst>
                    <a:ext uri="{9D8B030D-6E8A-4147-A177-3AD203B41FA5}">
                      <a16:colId xmlns:a16="http://schemas.microsoft.com/office/drawing/2014/main" val="3754385985"/>
                    </a:ext>
                  </a:extLst>
                </a:gridCol>
              </a:tblGrid>
              <a:tr h="365760">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indent="0">
                        <a:spcAft>
                          <a:spcPts val="1200"/>
                        </a:spcAft>
                        <a:buNone/>
                      </a:pPr>
                      <a:r>
                        <a:rPr lang="en-US" sz="1400" b="1" dirty="0">
                          <a:solidFill>
                            <a:srgbClr val="FFE600"/>
                          </a:solidFill>
                        </a:rPr>
                        <a:t>Objective: </a:t>
                      </a:r>
                      <a:endParaRPr lang="en-US" sz="800" b="1" dirty="0">
                        <a:solidFill>
                          <a:srgbClr val="FFE600"/>
                        </a:solidFill>
                      </a:endParaRPr>
                    </a:p>
                  </a:txBody>
                  <a:tcPr marL="0" marR="0" marT="91440" marB="91440" anchor="b">
                    <a:lnL w="12700" cmpd="sng">
                      <a:noFill/>
                    </a:lnL>
                    <a:lnR w="12700" cmpd="sng">
                      <a:noFill/>
                    </a:lnR>
                    <a:lnT w="12700" cap="flat" cmpd="sng" algn="ctr">
                      <a:noFill/>
                      <a:prstDash val="solid"/>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0845218"/>
                  </a:ext>
                </a:extLst>
              </a:tr>
              <a:tr h="457200">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Provide </a:t>
                      </a:r>
                      <a:r>
                        <a:rPr lang="en-IN" sz="1200" dirty="0">
                          <a:solidFill>
                            <a:schemeClr val="bg1"/>
                          </a:solidFill>
                        </a:rPr>
                        <a:t>Pega team members and account teams with </a:t>
                      </a:r>
                      <a:r>
                        <a:rPr kumimoji="0" lang="en-US" sz="1200" b="0" i="0" u="none" strike="noStrike" kern="1200" cap="none" spc="0" normalizeH="0" baseline="0" noProof="0" dirty="0">
                          <a:ln>
                            <a:noFill/>
                          </a:ln>
                          <a:solidFill>
                            <a:schemeClr val="bg1"/>
                          </a:solidFill>
                          <a:effectLst/>
                          <a:uLnTx/>
                          <a:uFillTx/>
                          <a:latin typeface="EYInterstate Light"/>
                          <a:ea typeface="+mn-ea"/>
                          <a:cs typeface="+mn-cs"/>
                        </a:rPr>
                        <a:t>specific Alliance Partner insights</a:t>
                      </a:r>
                      <a:endParaRPr lang="en-US" sz="1200" dirty="0">
                        <a:solidFill>
                          <a:schemeClr val="bg1"/>
                        </a:solidFill>
                      </a:endParaRPr>
                    </a:p>
                  </a:txBody>
                  <a:tcPr marL="0" marR="0" marT="91440" marB="91440" anchor="ctr">
                    <a:lnL w="12700" cmpd="sng">
                      <a:noFill/>
                    </a:lnL>
                    <a:lnR w="12700" cmpd="sng">
                      <a:noFill/>
                    </a:lnR>
                    <a:lnT w="6350" cap="flat" cmpd="sng" algn="ctr">
                      <a:solidFill>
                        <a:srgbClr val="747480"/>
                      </a:solidFill>
                      <a:prstDash val="sysDash"/>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42377"/>
                  </a:ext>
                </a:extLst>
              </a:tr>
              <a:tr h="365760">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400" b="1" i="0" u="none" strike="noStrike" kern="1200" cap="none" spc="0" normalizeH="0" baseline="0" noProof="0" dirty="0">
                          <a:ln>
                            <a:noFill/>
                          </a:ln>
                          <a:solidFill>
                            <a:srgbClr val="FFE600"/>
                          </a:solidFill>
                          <a:effectLst/>
                          <a:uLnTx/>
                          <a:uFillTx/>
                          <a:latin typeface="+mn-lt"/>
                          <a:ea typeface="+mn-ea"/>
                          <a:cs typeface="+mn-cs"/>
                        </a:rPr>
                        <a:t>Primary audience: </a:t>
                      </a:r>
                      <a:endParaRPr kumimoji="0" lang="en-US" sz="800" b="1" i="0" u="none" strike="noStrike" kern="1200" cap="none" spc="0" normalizeH="0" baseline="0" noProof="0" dirty="0">
                        <a:ln>
                          <a:noFill/>
                        </a:ln>
                        <a:solidFill>
                          <a:srgbClr val="FFE600"/>
                        </a:solidFill>
                        <a:effectLst/>
                        <a:uLnTx/>
                        <a:uFillTx/>
                        <a:latin typeface="+mn-lt"/>
                        <a:ea typeface="+mn-ea"/>
                        <a:cs typeface="+mn-cs"/>
                      </a:endParaRPr>
                    </a:p>
                  </a:txBody>
                  <a:tcPr marL="0" marR="0" marT="91440" marB="91440" anchor="ctr">
                    <a:lnL w="12700" cmpd="sng">
                      <a:noFill/>
                    </a:lnL>
                    <a:lnR w="12700" cmpd="sng">
                      <a:noFill/>
                    </a:lnR>
                    <a:lnT w="6350" cap="flat" cmpd="sng" algn="ctr">
                      <a:solidFill>
                        <a:srgbClr val="747480"/>
                      </a:solidFill>
                      <a:prstDash val="sysDash"/>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55834218"/>
                  </a:ext>
                </a:extLst>
              </a:tr>
              <a:tr h="457200">
                <a:tc>
                  <a:txBody>
                    <a:bodyPr/>
                    <a:lstStyle/>
                    <a:p>
                      <a:pPr marL="0" marR="0" lvl="0" indent="0" algn="l" rtl="0" eaLnBrk="1" fontAlgn="auto" latinLnBrk="0" hangingPunct="1">
                        <a:lnSpc>
                          <a:spcPct val="100000"/>
                        </a:lnSpc>
                        <a:spcBef>
                          <a:spcPts val="0"/>
                        </a:spcBef>
                        <a:spcAft>
                          <a:spcPts val="0"/>
                        </a:spcAft>
                        <a:buClrTx/>
                        <a:buSzTx/>
                        <a:buFontTx/>
                        <a:buNone/>
                      </a:pPr>
                      <a:r>
                        <a:rPr kumimoji="0" lang="en-US" sz="1200" b="0" i="0" u="none" strike="noStrike" kern="1200" cap="none" spc="0" normalizeH="0" baseline="0" noProof="0" dirty="0">
                          <a:ln>
                            <a:noFill/>
                          </a:ln>
                          <a:solidFill>
                            <a:schemeClr val="bg1"/>
                          </a:solidFill>
                          <a:effectLst/>
                          <a:uLnTx/>
                          <a:uFillTx/>
                          <a:latin typeface="+mn-lt"/>
                          <a:ea typeface="+mn-ea"/>
                          <a:cs typeface="+mn-cs"/>
                        </a:rPr>
                        <a:t>Internal </a:t>
                      </a:r>
                      <a:r>
                        <a:rPr kumimoji="0" lang="en-US" sz="1200" b="0" i="0" u="none" strike="noStrike" kern="1200" cap="none" spc="0" normalizeH="0" baseline="0" noProof="0" dirty="0" err="1">
                          <a:ln>
                            <a:noFill/>
                          </a:ln>
                          <a:solidFill>
                            <a:schemeClr val="bg1"/>
                          </a:solidFill>
                          <a:effectLst/>
                          <a:uLnTx/>
                          <a:uFillTx/>
                          <a:latin typeface="+mn-lt"/>
                          <a:ea typeface="+mn-ea"/>
                          <a:cs typeface="+mn-cs"/>
                        </a:rPr>
                        <a:t>Pega</a:t>
                      </a:r>
                      <a:r>
                        <a:rPr kumimoji="0" lang="en-US" sz="1200" b="0" i="0" u="none" strike="noStrike" kern="1200" cap="none" spc="0" normalizeH="0" baseline="0" noProof="0" dirty="0">
                          <a:ln>
                            <a:noFill/>
                          </a:ln>
                          <a:solidFill>
                            <a:schemeClr val="bg1"/>
                          </a:solidFill>
                          <a:effectLst/>
                          <a:uLnTx/>
                          <a:uFillTx/>
                          <a:latin typeface="+mn-lt"/>
                          <a:ea typeface="+mn-ea"/>
                          <a:cs typeface="+mn-cs"/>
                        </a:rPr>
                        <a:t> </a:t>
                      </a:r>
                      <a:r>
                        <a:rPr kumimoji="0" lang="en-IN" sz="1200" b="0" i="0" u="none" strike="noStrike" kern="1200" cap="none" spc="0" normalizeH="0" baseline="0" noProof="0" dirty="0">
                          <a:ln>
                            <a:noFill/>
                          </a:ln>
                          <a:solidFill>
                            <a:schemeClr val="bg1"/>
                          </a:solidFill>
                          <a:effectLst/>
                          <a:uLnTx/>
                          <a:uFillTx/>
                          <a:latin typeface="+mn-lt"/>
                          <a:ea typeface="+mn-ea"/>
                          <a:cs typeface="+mn-cs"/>
                        </a:rPr>
                        <a:t>t</a:t>
                      </a:r>
                      <a:r>
                        <a:rPr lang="en-IN" sz="1200" dirty="0" err="1">
                          <a:solidFill>
                            <a:schemeClr val="bg1"/>
                          </a:solidFill>
                        </a:rPr>
                        <a:t>eam</a:t>
                      </a:r>
                      <a:r>
                        <a:rPr lang="en-IN" sz="1200" dirty="0">
                          <a:solidFill>
                            <a:schemeClr val="bg1"/>
                          </a:solidFill>
                        </a:rPr>
                        <a:t> members and account teams </a:t>
                      </a:r>
                      <a:endParaRPr kumimoji="0" lang="en-US" sz="1200" b="0" i="0" u="none" strike="noStrike" kern="1200" cap="none" spc="0" normalizeH="0" baseline="0" noProof="0" dirty="0">
                        <a:ln>
                          <a:noFill/>
                        </a:ln>
                        <a:solidFill>
                          <a:prstClr val="white"/>
                        </a:solidFill>
                        <a:effectLst/>
                        <a:uLnTx/>
                        <a:uFillTx/>
                        <a:latin typeface="+mn-lt"/>
                        <a:ea typeface="+mn-ea"/>
                        <a:cs typeface="+mn-cs"/>
                      </a:endParaRPr>
                    </a:p>
                  </a:txBody>
                  <a:tcPr marL="0" marR="0" marT="91440" marB="91440" anchor="ctr">
                    <a:lnL w="12700" cmpd="sng">
                      <a:noFill/>
                    </a:lnL>
                    <a:lnR w="12700" cmpd="sng">
                      <a:noFill/>
                    </a:lnR>
                    <a:lnT w="6350" cap="flat" cmpd="sng" algn="ctr">
                      <a:solidFill>
                        <a:srgbClr val="747480"/>
                      </a:solidFill>
                      <a:prstDash val="sysDash"/>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0403632"/>
                  </a:ext>
                </a:extLst>
              </a:tr>
              <a:tr h="365760">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400" b="1" i="0" u="none" strike="noStrike" kern="1200" cap="none" spc="0" normalizeH="0" baseline="0" noProof="0" dirty="0">
                          <a:ln>
                            <a:noFill/>
                          </a:ln>
                          <a:solidFill>
                            <a:srgbClr val="FFE600"/>
                          </a:solidFill>
                          <a:effectLst/>
                          <a:uLnTx/>
                          <a:uFillTx/>
                          <a:latin typeface="+mn-lt"/>
                          <a:ea typeface="+mn-ea"/>
                          <a:cs typeface="+mn-cs"/>
                        </a:rPr>
                        <a:t>Contents:</a:t>
                      </a:r>
                    </a:p>
                  </a:txBody>
                  <a:tcPr marL="0" marR="0" marT="91440" marB="91440" anchor="ctr">
                    <a:lnL w="12700" cmpd="sng">
                      <a:noFill/>
                    </a:lnL>
                    <a:lnR w="12700" cmpd="sng">
                      <a:noFill/>
                    </a:lnR>
                    <a:lnT w="6350" cap="flat" cmpd="sng" algn="ctr">
                      <a:solidFill>
                        <a:srgbClr val="747480"/>
                      </a:solidFill>
                      <a:prstDash val="sysDash"/>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4594311"/>
                  </a:ext>
                </a:extLst>
              </a:tr>
              <a:tr h="640080">
                <a:tc>
                  <a:txBody>
                    <a:bodyPr/>
                    <a:lstStyle/>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Business drivers</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Offering overview</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Offering </a:t>
                      </a:r>
                      <a:r>
                        <a:rPr kumimoji="0" lang="en-IN" sz="1200" b="0" i="0" u="none" strike="noStrike" kern="1200" cap="none" spc="0" normalizeH="0" baseline="0" noProof="0" dirty="0">
                          <a:ln>
                            <a:noFill/>
                          </a:ln>
                          <a:solidFill>
                            <a:schemeClr val="bg1"/>
                          </a:solidFill>
                          <a:effectLst/>
                          <a:uLnTx/>
                          <a:uFillTx/>
                          <a:latin typeface="+mn-lt"/>
                          <a:ea typeface="+mn-ea"/>
                          <a:cs typeface="+mn-cs"/>
                        </a:rPr>
                        <a:t>benefits</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schemeClr val="bg1"/>
                          </a:solidFill>
                          <a:effectLst/>
                          <a:uLnTx/>
                          <a:uFillTx/>
                          <a:latin typeface="+mn-lt"/>
                          <a:ea typeface="+mn-ea"/>
                          <a:cs typeface="+mn-cs"/>
                        </a:rPr>
                        <a:t>EY impact</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err="1">
                          <a:ln>
                            <a:noFill/>
                          </a:ln>
                          <a:solidFill>
                            <a:schemeClr val="bg1"/>
                          </a:solidFill>
                          <a:effectLst/>
                          <a:uLnTx/>
                          <a:uFillTx/>
                          <a:latin typeface="+mn-lt"/>
                          <a:ea typeface="+mn-ea"/>
                          <a:cs typeface="+mn-cs"/>
                        </a:rPr>
                        <a:t>Pega</a:t>
                      </a:r>
                      <a:r>
                        <a:rPr kumimoji="0" lang="en-IN" sz="1200" b="0" i="0" u="none" strike="noStrike" kern="1200" cap="none" spc="0" normalizeH="0" baseline="0" noProof="0" dirty="0">
                          <a:ln>
                            <a:noFill/>
                          </a:ln>
                          <a:solidFill>
                            <a:schemeClr val="bg1"/>
                          </a:solidFill>
                          <a:effectLst/>
                          <a:uLnTx/>
                          <a:uFillTx/>
                          <a:latin typeface="+mn-lt"/>
                          <a:ea typeface="+mn-ea"/>
                          <a:cs typeface="+mn-cs"/>
                        </a:rPr>
                        <a:t> impact</a:t>
                      </a:r>
                    </a:p>
                    <a:p>
                      <a:pPr marL="182880" marR="0" lvl="0" indent="-182880" algn="l"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pPr>
                      <a:r>
                        <a:rPr kumimoji="0" lang="en-IN" sz="1200" b="0" i="0" u="none" strike="noStrike" kern="1200" cap="none" spc="0" normalizeH="0" baseline="0" noProof="0" dirty="0">
                          <a:ln>
                            <a:noFill/>
                          </a:ln>
                          <a:solidFill>
                            <a:schemeClr val="bg1"/>
                          </a:solidFill>
                          <a:effectLst/>
                          <a:uLnTx/>
                          <a:uFillTx/>
                          <a:latin typeface="+mn-lt"/>
                          <a:ea typeface="+mn-ea"/>
                          <a:cs typeface="+mn-cs"/>
                        </a:rPr>
                        <a:t>Products </a:t>
                      </a:r>
                      <a:r>
                        <a:rPr lang="en-IN" sz="1200" b="0" i="0" u="none" strike="noStrike" kern="1200" cap="none" spc="0" normalizeH="0" baseline="0" noProof="0" dirty="0">
                          <a:ln>
                            <a:noFill/>
                          </a:ln>
                          <a:solidFill>
                            <a:schemeClr val="bg1"/>
                          </a:solidFill>
                          <a:effectLst/>
                          <a:uLnTx/>
                          <a:uFillTx/>
                          <a:latin typeface="+mn-lt"/>
                          <a:ea typeface="+mn-ea"/>
                          <a:cs typeface="+mn-cs"/>
                        </a:rPr>
                        <a:t>leveraged</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Offering differentiators</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Customer profile </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Developing an opportunity</a:t>
                      </a:r>
                    </a:p>
                    <a:p>
                      <a:pPr marL="640080" marR="0" lvl="1"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Interest-generating questions</a:t>
                      </a:r>
                    </a:p>
                    <a:p>
                      <a:pPr marL="640080" marR="0" lvl="1"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Sales approach</a:t>
                      </a:r>
                    </a:p>
                    <a:p>
                      <a:pPr marL="640080" marR="0" lvl="1"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Cross-selling and upselling</a:t>
                      </a:r>
                    </a:p>
                    <a:p>
                      <a:pPr marL="182880" marR="0" lvl="0" indent="-182880" algn="l" defTabSz="914400" rtl="0" eaLnBrk="1" fontAlgn="auto" latinLnBrk="0" hangingPunct="1">
                        <a:lnSpc>
                          <a:spcPct val="100000"/>
                        </a:lnSpc>
                        <a:spcBef>
                          <a:spcPts val="0"/>
                        </a:spcBef>
                        <a:spcAft>
                          <a:spcPts val="0"/>
                        </a:spcAft>
                        <a:buClr>
                          <a:srgbClr val="FFE600"/>
                        </a:buClr>
                        <a:buSzTx/>
                        <a:buFont typeface="EYInterstate Light" panose="02000506000000020004" pitchFamily="2" charset="0"/>
                        <a:buChar char="•"/>
                        <a:tabLst/>
                        <a:defRPr/>
                      </a:pPr>
                      <a:r>
                        <a:rPr kumimoji="0" lang="en-IN" sz="1200" b="0" i="0" u="none" strike="noStrike" kern="1200" cap="none" spc="0" normalizeH="0" baseline="0" noProof="0" dirty="0">
                          <a:ln>
                            <a:noFill/>
                          </a:ln>
                          <a:solidFill>
                            <a:prstClr val="white"/>
                          </a:solidFill>
                          <a:effectLst/>
                          <a:uLnTx/>
                          <a:uFillTx/>
                          <a:latin typeface="+mn-lt"/>
                          <a:ea typeface="+mn-ea"/>
                          <a:cs typeface="+mn-cs"/>
                        </a:rPr>
                        <a:t>Contacts</a:t>
                      </a:r>
                      <a:endParaRPr kumimoji="0" lang="en-US" sz="1200" b="0" i="0" u="none" strike="noStrike" kern="1200" cap="none" spc="0" normalizeH="0" baseline="0" noProof="0" dirty="0">
                        <a:ln>
                          <a:noFill/>
                        </a:ln>
                        <a:solidFill>
                          <a:prstClr val="white"/>
                        </a:solidFill>
                        <a:effectLst/>
                        <a:uLnTx/>
                        <a:uFillTx/>
                        <a:latin typeface="+mn-lt"/>
                        <a:ea typeface="+mn-ea"/>
                        <a:cs typeface="+mn-cs"/>
                      </a:endParaRPr>
                    </a:p>
                  </a:txBody>
                  <a:tcPr marL="0" marR="0" marT="91440" marB="91440" anchor="ctr">
                    <a:lnL w="12700" cmpd="sng">
                      <a:noFill/>
                    </a:lnL>
                    <a:lnR w="12700" cmpd="sng">
                      <a:noFill/>
                    </a:lnR>
                    <a:lnT w="6350" cap="flat" cmpd="sng" algn="ctr">
                      <a:solidFill>
                        <a:srgbClr val="747480"/>
                      </a:solidFill>
                      <a:prstDash val="sysDash"/>
                      <a:round/>
                      <a:headEnd type="none" w="med" len="med"/>
                      <a:tailEnd type="none" w="med" len="med"/>
                    </a:lnT>
                    <a:lnB w="6350" cap="flat" cmpd="sng" algn="ctr">
                      <a:solidFill>
                        <a:srgbClr val="74748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8758365"/>
                  </a:ext>
                </a:extLst>
              </a:tr>
            </a:tbl>
          </a:graphicData>
        </a:graphic>
      </p:graphicFrame>
      <p:sp>
        <p:nvSpPr>
          <p:cNvPr id="4" name="Footer Placeholder 4">
            <a:extLst>
              <a:ext uri="{FF2B5EF4-FFF2-40B4-BE49-F238E27FC236}">
                <a16:creationId xmlns:a16="http://schemas.microsoft.com/office/drawing/2014/main" id="{2636E104-9655-4FB5-B795-4CCF96F0D9BC}"/>
              </a:ext>
            </a:extLst>
          </p:cNvPr>
          <p:cNvSpPr txBox="1">
            <a:spLocks/>
          </p:cNvSpPr>
          <p:nvPr userDrawn="1"/>
        </p:nvSpPr>
        <p:spPr>
          <a:xfrm>
            <a:off x="460376" y="6542681"/>
            <a:ext cx="3086100" cy="180000"/>
          </a:xfrm>
          <a:prstGeom prst="rect">
            <a:avLst/>
          </a:prstGeom>
        </p:spPr>
        <p:txBody>
          <a:bodyPr vert="horz" lIns="0" tIns="0" rIns="0" bIns="0" rtlCol="0" anchor="ctr"/>
          <a:lstStyle>
            <a:defPPr>
              <a:defRPr lang="en-US"/>
            </a:defPPr>
            <a:lvl1pPr marL="0" algn="l" defTabSz="914400" rtl="0" eaLnBrk="1" latinLnBrk="0" hangingPunct="1">
              <a:defRPr lang="en-IN" sz="800" kern="1200" dirty="0">
                <a:solidFill>
                  <a:schemeClr val="bg1"/>
                </a:solidFill>
                <a:latin typeface="EYInterstate" panose="02000503020000020004"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EY Partner Ecosystem templates</a:t>
            </a:r>
          </a:p>
        </p:txBody>
      </p:sp>
      <p:sp>
        <p:nvSpPr>
          <p:cNvPr id="5" name="TextBox 4">
            <a:extLst>
              <a:ext uri="{FF2B5EF4-FFF2-40B4-BE49-F238E27FC236}">
                <a16:creationId xmlns:a16="http://schemas.microsoft.com/office/drawing/2014/main" id="{8CAA4570-A623-4F82-B1D1-9CF91D4E83BF}"/>
              </a:ext>
            </a:extLst>
          </p:cNvPr>
          <p:cNvSpPr txBox="1"/>
          <p:nvPr userDrawn="1"/>
        </p:nvSpPr>
        <p:spPr>
          <a:xfrm>
            <a:off x="4476447" y="5759529"/>
            <a:ext cx="3192322" cy="923330"/>
          </a:xfrm>
          <a:prstGeom prst="rect">
            <a:avLst/>
          </a:prstGeom>
          <a:noFill/>
        </p:spPr>
        <p:txBody>
          <a:bodyPr wrap="square" lIns="0" tIns="0" rIns="0" bIns="0">
            <a:spAutoFit/>
          </a:bodyPr>
          <a:lstStyle/>
          <a:p>
            <a:r>
              <a:rPr lang="en-US" sz="1000" b="0" i="0" dirty="0">
                <a:solidFill>
                  <a:schemeClr val="bg1"/>
                </a:solidFill>
                <a:effectLst/>
                <a:latin typeface="+mj-lt"/>
              </a:rPr>
              <a:t>Please use only approved images aligned to the content. For a list of approved images, visit </a:t>
            </a:r>
            <a:r>
              <a:rPr lang="en-US" sz="1000" b="0" i="0" dirty="0">
                <a:solidFill>
                  <a:srgbClr val="FFE600"/>
                </a:solidFill>
                <a:effectLst/>
                <a:latin typeface="+mj-lt"/>
                <a:hlinkClick r:id="rId2">
                  <a:extLst>
                    <a:ext uri="{A12FA001-AC4F-418D-AE19-62706E023703}">
                      <ahyp:hlinkClr xmlns:ahyp="http://schemas.microsoft.com/office/drawing/2018/hyperlinkcolor" val="tx"/>
                    </a:ext>
                  </a:extLst>
                </a:hlinkClick>
              </a:rPr>
              <a:t>The Branding Zone</a:t>
            </a:r>
            <a:r>
              <a:rPr lang="en-US" sz="1000" b="0" i="0" dirty="0">
                <a:solidFill>
                  <a:srgbClr val="FFE600"/>
                </a:solidFill>
                <a:effectLst/>
                <a:latin typeface="+mj-lt"/>
              </a:rPr>
              <a:t>.</a:t>
            </a:r>
          </a:p>
          <a:p>
            <a:endParaRPr lang="en-US" sz="1000" dirty="0">
              <a:solidFill>
                <a:srgbClr val="FFE600"/>
              </a:solidFill>
              <a:latin typeface="+mj-lt"/>
            </a:endParaRPr>
          </a:p>
          <a:p>
            <a:r>
              <a:rPr lang="en-US" sz="1000" dirty="0">
                <a:solidFill>
                  <a:schemeClr val="bg1"/>
                </a:solidFill>
                <a:latin typeface="+mj-lt"/>
              </a:rPr>
              <a:t>Offering teams are advised to populate the content as they see fit.</a:t>
            </a:r>
            <a:endParaRPr lang="en-US" sz="1000" dirty="0">
              <a:solidFill>
                <a:srgbClr val="FFE600"/>
              </a:solidFill>
              <a:latin typeface="+mj-lt"/>
            </a:endParaRPr>
          </a:p>
        </p:txBody>
      </p:sp>
      <p:sp>
        <p:nvSpPr>
          <p:cNvPr id="6" name="TextBox 5">
            <a:extLst>
              <a:ext uri="{FF2B5EF4-FFF2-40B4-BE49-F238E27FC236}">
                <a16:creationId xmlns:a16="http://schemas.microsoft.com/office/drawing/2014/main" id="{E3F1DB25-923F-4E98-B16C-3C4D3DAB7BCE}"/>
              </a:ext>
            </a:extLst>
          </p:cNvPr>
          <p:cNvSpPr txBox="1"/>
          <p:nvPr userDrawn="1"/>
        </p:nvSpPr>
        <p:spPr>
          <a:xfrm>
            <a:off x="3722243" y="5736777"/>
            <a:ext cx="751663" cy="276999"/>
          </a:xfrm>
          <a:prstGeom prst="rect">
            <a:avLst/>
          </a:prstGeom>
          <a:noFill/>
        </p:spPr>
        <p:txBody>
          <a:bodyPr wrap="square" lIns="0" tIns="0" rIns="0" bIns="0">
            <a:spAutoFit/>
          </a:bodyPr>
          <a:lstStyle/>
          <a:p>
            <a:r>
              <a:rPr lang="en-US" b="0" i="0" dirty="0">
                <a:solidFill>
                  <a:srgbClr val="FFE600"/>
                </a:solidFill>
                <a:effectLst/>
                <a:latin typeface="+mj-lt"/>
              </a:rPr>
              <a:t>Note:</a:t>
            </a:r>
            <a:endParaRPr lang="en-US" dirty="0">
              <a:solidFill>
                <a:srgbClr val="FFE600"/>
              </a:solidFill>
              <a:latin typeface="+mj-lt"/>
            </a:endParaRPr>
          </a:p>
        </p:txBody>
      </p:sp>
    </p:spTree>
    <p:extLst>
      <p:ext uri="{BB962C8B-B14F-4D97-AF65-F5344CB8AC3E}">
        <p14:creationId xmlns:p14="http://schemas.microsoft.com/office/powerpoint/2010/main" val="93814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Approved question wide">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54E9E977-07B3-472D-8CFE-D5FD5BB0E726}"/>
              </a:ext>
            </a:extLst>
          </p:cNvPr>
          <p:cNvGrpSpPr/>
          <p:nvPr userDrawn="1"/>
        </p:nvGrpSpPr>
        <p:grpSpPr>
          <a:xfrm flipH="1">
            <a:off x="-1" y="0"/>
            <a:ext cx="12201526" cy="6858001"/>
            <a:chOff x="-1" y="0"/>
            <a:chExt cx="12201526" cy="6858001"/>
          </a:xfrm>
        </p:grpSpPr>
        <p:pic>
          <p:nvPicPr>
            <p:cNvPr id="16" name="Picture 15" descr="A person in a suit holding a tablet&#10;&#10;Description automatically generated with low confidence">
              <a:extLst>
                <a:ext uri="{FF2B5EF4-FFF2-40B4-BE49-F238E27FC236}">
                  <a16:creationId xmlns:a16="http://schemas.microsoft.com/office/drawing/2014/main" id="{E58F8FD6-9202-47FA-8846-2F9921C21EF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3175" y="0"/>
              <a:ext cx="12192000" cy="6858000"/>
            </a:xfrm>
            <a:prstGeom prst="rect">
              <a:avLst/>
            </a:prstGeom>
          </p:spPr>
        </p:pic>
        <p:sp>
          <p:nvSpPr>
            <p:cNvPr id="17" name="Rectangle 16">
              <a:extLst>
                <a:ext uri="{FF2B5EF4-FFF2-40B4-BE49-F238E27FC236}">
                  <a16:creationId xmlns:a16="http://schemas.microsoft.com/office/drawing/2014/main" id="{4C1D7DE4-9579-467B-84D9-AB803C1E334C}"/>
                </a:ext>
              </a:extLst>
            </p:cNvPr>
            <p:cNvSpPr/>
            <p:nvPr userDrawn="1"/>
          </p:nvSpPr>
          <p:spPr>
            <a:xfrm>
              <a:off x="0" y="4343400"/>
              <a:ext cx="12201525" cy="2511828"/>
            </a:xfrm>
            <a:prstGeom prst="rect">
              <a:avLst/>
            </a:prstGeom>
            <a:gradFill>
              <a:gsLst>
                <a:gs pos="0">
                  <a:schemeClr val="bg2">
                    <a:lumMod val="0"/>
                    <a:alpha val="0"/>
                  </a:schemeClr>
                </a:gs>
                <a:gs pos="100000">
                  <a:schemeClr val="bg2">
                    <a:lumMod val="0"/>
                    <a:alpha val="7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4" name="Rectangle 23">
              <a:extLst>
                <a:ext uri="{FF2B5EF4-FFF2-40B4-BE49-F238E27FC236}">
                  <a16:creationId xmlns:a16="http://schemas.microsoft.com/office/drawing/2014/main" id="{035E7FCC-DED2-4E8C-9C61-3FE77683F63E}"/>
                </a:ext>
              </a:extLst>
            </p:cNvPr>
            <p:cNvSpPr/>
            <p:nvPr userDrawn="1"/>
          </p:nvSpPr>
          <p:spPr>
            <a:xfrm>
              <a:off x="-1" y="2753833"/>
              <a:ext cx="12198351" cy="4104168"/>
            </a:xfrm>
            <a:prstGeom prst="rect">
              <a:avLst/>
            </a:prstGeom>
            <a:gradFill>
              <a:gsLst>
                <a:gs pos="0">
                  <a:schemeClr val="bg2">
                    <a:alpha val="0"/>
                    <a:lumMod val="0"/>
                  </a:schemeClr>
                </a:gs>
                <a:gs pos="100000">
                  <a:schemeClr val="bg2">
                    <a:lumMod val="0"/>
                    <a:alpha val="5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5" name="Rectangle 24">
              <a:extLst>
                <a:ext uri="{FF2B5EF4-FFF2-40B4-BE49-F238E27FC236}">
                  <a16:creationId xmlns:a16="http://schemas.microsoft.com/office/drawing/2014/main" id="{C8E19C5E-4BE3-416C-A2BF-6056D7859663}"/>
                </a:ext>
              </a:extLst>
            </p:cNvPr>
            <p:cNvSpPr>
              <a:spLocks/>
            </p:cNvSpPr>
            <p:nvPr userDrawn="1"/>
          </p:nvSpPr>
          <p:spPr>
            <a:xfrm>
              <a:off x="-1" y="0"/>
              <a:ext cx="12198349" cy="6858000"/>
            </a:xfrm>
            <a:prstGeom prst="rect">
              <a:avLst/>
            </a:prstGeom>
            <a:solidFill>
              <a:schemeClr val="bg2">
                <a:alpha val="55000"/>
              </a:schemeClr>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sp>
        <p:nvSpPr>
          <p:cNvPr id="10" name="Freeform 56">
            <a:extLst>
              <a:ext uri="{FF2B5EF4-FFF2-40B4-BE49-F238E27FC236}">
                <a16:creationId xmlns:a16="http://schemas.microsoft.com/office/drawing/2014/main" id="{1304B33E-F5DA-409C-8980-4D3B661E2AEF}"/>
              </a:ext>
            </a:extLst>
          </p:cNvPr>
          <p:cNvSpPr/>
          <p:nvPr userDrawn="1"/>
        </p:nvSpPr>
        <p:spPr>
          <a:xfrm>
            <a:off x="362794" y="384149"/>
            <a:ext cx="3137131" cy="2313976"/>
          </a:xfrm>
          <a:custGeom>
            <a:avLst/>
            <a:gdLst>
              <a:gd name="connsiteX0" fmla="*/ 4238387 w 4257675"/>
              <a:gd name="connsiteY0" fmla="*/ 0 h 3092804"/>
              <a:gd name="connsiteX1" fmla="*/ 4257675 w 4257675"/>
              <a:gd name="connsiteY1" fmla="*/ 0 h 3092804"/>
              <a:gd name="connsiteX2" fmla="*/ 4257675 w 4257675"/>
              <a:gd name="connsiteY2" fmla="*/ 3092804 h 3092804"/>
              <a:gd name="connsiteX3" fmla="*/ 0 w 4257675"/>
              <a:gd name="connsiteY3" fmla="*/ 3092804 h 3092804"/>
              <a:gd name="connsiteX4" fmla="*/ 0 w 4257675"/>
              <a:gd name="connsiteY4" fmla="*/ 747342 h 3092804"/>
              <a:gd name="connsiteX0" fmla="*/ 4222873 w 4257675"/>
              <a:gd name="connsiteY0" fmla="*/ 0 h 3113360"/>
              <a:gd name="connsiteX1" fmla="*/ 4257675 w 4257675"/>
              <a:gd name="connsiteY1" fmla="*/ 20556 h 3113360"/>
              <a:gd name="connsiteX2" fmla="*/ 4257675 w 4257675"/>
              <a:gd name="connsiteY2" fmla="*/ 3113360 h 3113360"/>
              <a:gd name="connsiteX3" fmla="*/ 0 w 4257675"/>
              <a:gd name="connsiteY3" fmla="*/ 3113360 h 3113360"/>
              <a:gd name="connsiteX4" fmla="*/ 0 w 4257675"/>
              <a:gd name="connsiteY4" fmla="*/ 767898 h 3113360"/>
              <a:gd name="connsiteX5" fmla="*/ 4222873 w 4257675"/>
              <a:gd name="connsiteY5" fmla="*/ 0 h 3113360"/>
              <a:gd name="connsiteX0" fmla="*/ 4222873 w 4257675"/>
              <a:gd name="connsiteY0" fmla="*/ 10278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5" fmla="*/ 4222873 w 4257675"/>
              <a:gd name="connsiteY5" fmla="*/ 10278 h 3123638"/>
              <a:gd name="connsiteX0" fmla="*/ 3501481 w 4257675"/>
              <a:gd name="connsiteY0" fmla="*/ 578125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5" fmla="*/ 3501481 w 4257675"/>
              <a:gd name="connsiteY5" fmla="*/ 578125 h 3123638"/>
              <a:gd name="connsiteX0" fmla="*/ 0 w 4257675"/>
              <a:gd name="connsiteY0" fmla="*/ 778176 h 3123638"/>
              <a:gd name="connsiteX1" fmla="*/ 4257675 w 4257675"/>
              <a:gd name="connsiteY1" fmla="*/ 0 h 3123638"/>
              <a:gd name="connsiteX2" fmla="*/ 4257675 w 4257675"/>
              <a:gd name="connsiteY2" fmla="*/ 3123638 h 3123638"/>
              <a:gd name="connsiteX3" fmla="*/ 0 w 4257675"/>
              <a:gd name="connsiteY3" fmla="*/ 3123638 h 3123638"/>
              <a:gd name="connsiteX4" fmla="*/ 0 w 4257675"/>
              <a:gd name="connsiteY4" fmla="*/ 778176 h 3123638"/>
              <a:gd name="connsiteX0" fmla="*/ 0 w 4262846"/>
              <a:gd name="connsiteY0" fmla="*/ 670259 h 3015721"/>
              <a:gd name="connsiteX1" fmla="*/ 4262846 w 4262846"/>
              <a:gd name="connsiteY1" fmla="*/ 0 h 3015721"/>
              <a:gd name="connsiteX2" fmla="*/ 4257675 w 4262846"/>
              <a:gd name="connsiteY2" fmla="*/ 3015721 h 3015721"/>
              <a:gd name="connsiteX3" fmla="*/ 0 w 4262846"/>
              <a:gd name="connsiteY3" fmla="*/ 3015721 h 3015721"/>
              <a:gd name="connsiteX4" fmla="*/ 0 w 4262846"/>
              <a:gd name="connsiteY4" fmla="*/ 670259 h 3015721"/>
              <a:gd name="connsiteX0" fmla="*/ 0 w 4257988"/>
              <a:gd name="connsiteY0" fmla="*/ 775606 h 3121068"/>
              <a:gd name="connsiteX1" fmla="*/ 4255089 w 4257988"/>
              <a:gd name="connsiteY1" fmla="*/ 0 h 3121068"/>
              <a:gd name="connsiteX2" fmla="*/ 4257675 w 4257988"/>
              <a:gd name="connsiteY2" fmla="*/ 3121068 h 3121068"/>
              <a:gd name="connsiteX3" fmla="*/ 0 w 4257988"/>
              <a:gd name="connsiteY3" fmla="*/ 3121068 h 3121068"/>
              <a:gd name="connsiteX4" fmla="*/ 0 w 4257988"/>
              <a:gd name="connsiteY4" fmla="*/ 775606 h 3121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7988" h="3121068">
                <a:moveTo>
                  <a:pt x="0" y="775606"/>
                </a:moveTo>
                <a:lnTo>
                  <a:pt x="4255089" y="0"/>
                </a:lnTo>
                <a:cubicBezTo>
                  <a:pt x="4253365" y="1005240"/>
                  <a:pt x="4259399" y="2115828"/>
                  <a:pt x="4257675" y="3121068"/>
                </a:cubicBezTo>
                <a:lnTo>
                  <a:pt x="0" y="3121068"/>
                </a:lnTo>
                <a:lnTo>
                  <a:pt x="0" y="775606"/>
                </a:lnTo>
                <a:close/>
              </a:path>
            </a:pathLst>
          </a:cu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EYInterstate Light"/>
              <a:ea typeface="+mn-ea"/>
              <a:cs typeface="+mn-cs"/>
            </a:endParaRPr>
          </a:p>
        </p:txBody>
      </p:sp>
      <p:sp>
        <p:nvSpPr>
          <p:cNvPr id="7" name="Title 6">
            <a:extLst>
              <a:ext uri="{FF2B5EF4-FFF2-40B4-BE49-F238E27FC236}">
                <a16:creationId xmlns:a16="http://schemas.microsoft.com/office/drawing/2014/main" id="{8FD29776-9D7B-4614-BA7E-A8A337BB3595}"/>
              </a:ext>
            </a:extLst>
          </p:cNvPr>
          <p:cNvSpPr>
            <a:spLocks noGrp="1"/>
          </p:cNvSpPr>
          <p:nvPr>
            <p:ph type="title"/>
          </p:nvPr>
        </p:nvSpPr>
        <p:spPr>
          <a:xfrm>
            <a:off x="588332" y="1277136"/>
            <a:ext cx="2691444" cy="627864"/>
          </a:xfrm>
        </p:spPr>
        <p:txBody>
          <a:bodyPr>
            <a:noAutofit/>
          </a:bodyPr>
          <a:lstStyle>
            <a:lvl1pPr>
              <a:defRPr spc="-20" baseline="0">
                <a:solidFill>
                  <a:schemeClr val="tx1"/>
                </a:solidFill>
              </a:defRPr>
            </a:lvl1pPr>
          </a:lstStyle>
          <a:p>
            <a:r>
              <a:rPr lang="en-US" dirty="0"/>
              <a:t>Click to edit Master title style</a:t>
            </a:r>
          </a:p>
        </p:txBody>
      </p:sp>
      <p:sp>
        <p:nvSpPr>
          <p:cNvPr id="18" name="Text Placeholder 17">
            <a:extLst>
              <a:ext uri="{FF2B5EF4-FFF2-40B4-BE49-F238E27FC236}">
                <a16:creationId xmlns:a16="http://schemas.microsoft.com/office/drawing/2014/main" id="{9630BADD-717A-485C-B976-1EF78B4E1CF3}"/>
              </a:ext>
            </a:extLst>
          </p:cNvPr>
          <p:cNvSpPr>
            <a:spLocks noGrp="1"/>
          </p:cNvSpPr>
          <p:nvPr>
            <p:ph type="body" sz="quarter" idx="10"/>
          </p:nvPr>
        </p:nvSpPr>
        <p:spPr>
          <a:xfrm>
            <a:off x="588333" y="2230723"/>
            <a:ext cx="2691444" cy="215444"/>
          </a:xfrm>
        </p:spPr>
        <p:txBody>
          <a:bodyPr anchor="b" anchorCtr="0">
            <a:spAutoFit/>
          </a:bodyPr>
          <a:lstStyle>
            <a:lvl1pPr marL="0" indent="0">
              <a:buNone/>
              <a:defRPr sz="1400" spc="-20" baseline="0">
                <a:solidFill>
                  <a:schemeClr val="tx1"/>
                </a:solidFill>
                <a:latin typeface="EYInterstate" panose="02000503020000020004" pitchFamily="2" charset="0"/>
              </a:defRPr>
            </a:lvl1pPr>
            <a:lvl2pPr marL="356616" indent="0">
              <a:buNone/>
              <a:defRPr>
                <a:solidFill>
                  <a:srgbClr val="FF00FF"/>
                </a:solidFill>
              </a:defRPr>
            </a:lvl2pPr>
            <a:lvl3pPr marL="713232" indent="0">
              <a:buNone/>
              <a:defRPr>
                <a:solidFill>
                  <a:srgbClr val="FF00FF"/>
                </a:solidFill>
              </a:defRPr>
            </a:lvl3pPr>
            <a:lvl4pPr marL="1069848" indent="0">
              <a:buNone/>
              <a:defRPr>
                <a:solidFill>
                  <a:srgbClr val="FF00FF"/>
                </a:solidFill>
              </a:defRPr>
            </a:lvl4pPr>
            <a:lvl5pPr marL="1426464" indent="0">
              <a:buNone/>
              <a:defRPr>
                <a:solidFill>
                  <a:srgbClr val="FF00FF"/>
                </a:solidFill>
              </a:defRPr>
            </a:lvl5pPr>
          </a:lstStyle>
          <a:p>
            <a:pPr lvl="0"/>
            <a:r>
              <a:rPr lang="en-US" dirty="0"/>
              <a:t>Click to edit Master text styles</a:t>
            </a:r>
          </a:p>
        </p:txBody>
      </p:sp>
      <p:grpSp>
        <p:nvGrpSpPr>
          <p:cNvPr id="19" name="Group 18">
            <a:extLst>
              <a:ext uri="{FF2B5EF4-FFF2-40B4-BE49-F238E27FC236}">
                <a16:creationId xmlns:a16="http://schemas.microsoft.com/office/drawing/2014/main" id="{D9CD9972-7ACE-404C-A0F0-4A4A97E23BFB}"/>
              </a:ext>
            </a:extLst>
          </p:cNvPr>
          <p:cNvGrpSpPr/>
          <p:nvPr userDrawn="1"/>
        </p:nvGrpSpPr>
        <p:grpSpPr>
          <a:xfrm>
            <a:off x="355600" y="5463363"/>
            <a:ext cx="902140" cy="1056942"/>
            <a:chOff x="376980" y="5454911"/>
            <a:chExt cx="902140" cy="1056942"/>
          </a:xfrm>
        </p:grpSpPr>
        <p:sp>
          <p:nvSpPr>
            <p:cNvPr id="20" name="Freeform 5">
              <a:extLst>
                <a:ext uri="{FF2B5EF4-FFF2-40B4-BE49-F238E27FC236}">
                  <a16:creationId xmlns:a16="http://schemas.microsoft.com/office/drawing/2014/main" id="{B7767784-ACE8-4AEF-85C7-6EB136B27C00}"/>
                </a:ext>
              </a:extLst>
            </p:cNvPr>
            <p:cNvSpPr>
              <a:spLocks/>
            </p:cNvSpPr>
            <p:nvPr userDrawn="1"/>
          </p:nvSpPr>
          <p:spPr bwMode="auto">
            <a:xfrm>
              <a:off x="376980" y="5454911"/>
              <a:ext cx="723348" cy="264236"/>
            </a:xfrm>
            <a:custGeom>
              <a:avLst/>
              <a:gdLst>
                <a:gd name="T0" fmla="*/ 2473 w 2473"/>
                <a:gd name="T1" fmla="*/ 0 h 902"/>
                <a:gd name="T2" fmla="*/ 0 w 2473"/>
                <a:gd name="T3" fmla="*/ 902 h 902"/>
                <a:gd name="T4" fmla="*/ 2473 w 2473"/>
                <a:gd name="T5" fmla="*/ 466 h 902"/>
                <a:gd name="T6" fmla="*/ 2473 w 2473"/>
                <a:gd name="T7" fmla="*/ 0 h 902"/>
              </a:gdLst>
              <a:ahLst/>
              <a:cxnLst>
                <a:cxn ang="0">
                  <a:pos x="T0" y="T1"/>
                </a:cxn>
                <a:cxn ang="0">
                  <a:pos x="T2" y="T3"/>
                </a:cxn>
                <a:cxn ang="0">
                  <a:pos x="T4" y="T5"/>
                </a:cxn>
                <a:cxn ang="0">
                  <a:pos x="T6" y="T7"/>
                </a:cxn>
              </a:cxnLst>
              <a:rect l="0" t="0" r="r" b="b"/>
              <a:pathLst>
                <a:path w="2473" h="902">
                  <a:moveTo>
                    <a:pt x="2473" y="0"/>
                  </a:moveTo>
                  <a:lnTo>
                    <a:pt x="0" y="902"/>
                  </a:lnTo>
                  <a:lnTo>
                    <a:pt x="2473" y="466"/>
                  </a:lnTo>
                  <a:lnTo>
                    <a:pt x="2473"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sp>
          <p:nvSpPr>
            <p:cNvPr id="21" name="Freeform 6">
              <a:extLst>
                <a:ext uri="{FF2B5EF4-FFF2-40B4-BE49-F238E27FC236}">
                  <a16:creationId xmlns:a16="http://schemas.microsoft.com/office/drawing/2014/main" id="{641AD9E1-1177-4EF1-92A4-74F13E3AD98C}"/>
                </a:ext>
              </a:extLst>
            </p:cNvPr>
            <p:cNvSpPr>
              <a:spLocks noEditPoints="1"/>
            </p:cNvSpPr>
            <p:nvPr userDrawn="1"/>
          </p:nvSpPr>
          <p:spPr bwMode="auto">
            <a:xfrm>
              <a:off x="376980" y="5827881"/>
              <a:ext cx="902140" cy="683972"/>
            </a:xfrm>
            <a:custGeom>
              <a:avLst/>
              <a:gdLst>
                <a:gd name="T0" fmla="*/ 233 w 3088"/>
                <a:gd name="T1" fmla="*/ 1588 h 2339"/>
                <a:gd name="T2" fmla="*/ 253 w 3088"/>
                <a:gd name="T3" fmla="*/ 1795 h 2339"/>
                <a:gd name="T4" fmla="*/ 151 w 3088"/>
                <a:gd name="T5" fmla="*/ 1810 h 2339"/>
                <a:gd name="T6" fmla="*/ 351 w 3088"/>
                <a:gd name="T7" fmla="*/ 1761 h 2339"/>
                <a:gd name="T8" fmla="*/ 416 w 3088"/>
                <a:gd name="T9" fmla="*/ 1857 h 2339"/>
                <a:gd name="T10" fmla="*/ 1140 w 3088"/>
                <a:gd name="T11" fmla="*/ 1652 h 2339"/>
                <a:gd name="T12" fmla="*/ 1216 w 3088"/>
                <a:gd name="T13" fmla="*/ 1738 h 2339"/>
                <a:gd name="T14" fmla="*/ 696 w 3088"/>
                <a:gd name="T15" fmla="*/ 1546 h 2339"/>
                <a:gd name="T16" fmla="*/ 738 w 3088"/>
                <a:gd name="T17" fmla="*/ 1710 h 2339"/>
                <a:gd name="T18" fmla="*/ 860 w 3088"/>
                <a:gd name="T19" fmla="*/ 1854 h 2339"/>
                <a:gd name="T20" fmla="*/ 832 w 3088"/>
                <a:gd name="T21" fmla="*/ 1684 h 2339"/>
                <a:gd name="T22" fmla="*/ 2021 w 3088"/>
                <a:gd name="T23" fmla="*/ 1860 h 2339"/>
                <a:gd name="T24" fmla="*/ 2158 w 3088"/>
                <a:gd name="T25" fmla="*/ 1747 h 2339"/>
                <a:gd name="T26" fmla="*/ 2100 w 3088"/>
                <a:gd name="T27" fmla="*/ 1730 h 2339"/>
                <a:gd name="T28" fmla="*/ 2059 w 3088"/>
                <a:gd name="T29" fmla="*/ 1684 h 2339"/>
                <a:gd name="T30" fmla="*/ 1309 w 3088"/>
                <a:gd name="T31" fmla="*/ 1734 h 2339"/>
                <a:gd name="T32" fmla="*/ 1445 w 3088"/>
                <a:gd name="T33" fmla="*/ 1844 h 2339"/>
                <a:gd name="T34" fmla="*/ 1473 w 3088"/>
                <a:gd name="T35" fmla="*/ 1923 h 2339"/>
                <a:gd name="T36" fmla="*/ 1369 w 3088"/>
                <a:gd name="T37" fmla="*/ 1781 h 2339"/>
                <a:gd name="T38" fmla="*/ 1727 w 3088"/>
                <a:gd name="T39" fmla="*/ 1677 h 2339"/>
                <a:gd name="T40" fmla="*/ 1632 w 3088"/>
                <a:gd name="T41" fmla="*/ 1778 h 2339"/>
                <a:gd name="T42" fmla="*/ 1822 w 3088"/>
                <a:gd name="T43" fmla="*/ 1710 h 2339"/>
                <a:gd name="T44" fmla="*/ 1686 w 3088"/>
                <a:gd name="T45" fmla="*/ 1786 h 2339"/>
                <a:gd name="T46" fmla="*/ 1708 w 3088"/>
                <a:gd name="T47" fmla="*/ 1817 h 2339"/>
                <a:gd name="T48" fmla="*/ 2240 w 3088"/>
                <a:gd name="T49" fmla="*/ 1766 h 2339"/>
                <a:gd name="T50" fmla="*/ 2227 w 3088"/>
                <a:gd name="T51" fmla="*/ 1653 h 2339"/>
                <a:gd name="T52" fmla="*/ 2290 w 3088"/>
                <a:gd name="T53" fmla="*/ 1866 h 2339"/>
                <a:gd name="T54" fmla="*/ 2321 w 3088"/>
                <a:gd name="T55" fmla="*/ 1709 h 2339"/>
                <a:gd name="T56" fmla="*/ 2908 w 3088"/>
                <a:gd name="T57" fmla="*/ 1750 h 2339"/>
                <a:gd name="T58" fmla="*/ 2730 w 3088"/>
                <a:gd name="T59" fmla="*/ 1683 h 2339"/>
                <a:gd name="T60" fmla="*/ 2852 w 3088"/>
                <a:gd name="T61" fmla="*/ 1860 h 2339"/>
                <a:gd name="T62" fmla="*/ 2639 w 3088"/>
                <a:gd name="T63" fmla="*/ 1783 h 2339"/>
                <a:gd name="T64" fmla="*/ 2605 w 3088"/>
                <a:gd name="T65" fmla="*/ 1853 h 2339"/>
                <a:gd name="T66" fmla="*/ 2464 w 3088"/>
                <a:gd name="T67" fmla="*/ 1861 h 2339"/>
                <a:gd name="T68" fmla="*/ 2495 w 3088"/>
                <a:gd name="T69" fmla="*/ 1812 h 2339"/>
                <a:gd name="T70" fmla="*/ 2998 w 3088"/>
                <a:gd name="T71" fmla="*/ 1639 h 2339"/>
                <a:gd name="T72" fmla="*/ 975 w 3088"/>
                <a:gd name="T73" fmla="*/ 1860 h 2339"/>
                <a:gd name="T74" fmla="*/ 2416 w 3088"/>
                <a:gd name="T75" fmla="*/ 2069 h 2339"/>
                <a:gd name="T76" fmla="*/ 2510 w 3088"/>
                <a:gd name="T77" fmla="*/ 2251 h 2339"/>
                <a:gd name="T78" fmla="*/ 2485 w 3088"/>
                <a:gd name="T79" fmla="*/ 2074 h 2339"/>
                <a:gd name="T80" fmla="*/ 627 w 3088"/>
                <a:gd name="T81" fmla="*/ 2078 h 2339"/>
                <a:gd name="T82" fmla="*/ 672 w 3088"/>
                <a:gd name="T83" fmla="*/ 2089 h 2339"/>
                <a:gd name="T84" fmla="*/ 202 w 3088"/>
                <a:gd name="T85" fmla="*/ 2135 h 2339"/>
                <a:gd name="T86" fmla="*/ 310 w 3088"/>
                <a:gd name="T87" fmla="*/ 2174 h 2339"/>
                <a:gd name="T88" fmla="*/ 503 w 3088"/>
                <a:gd name="T89" fmla="*/ 2174 h 2339"/>
                <a:gd name="T90" fmla="*/ 374 w 3088"/>
                <a:gd name="T91" fmla="*/ 2185 h 2339"/>
                <a:gd name="T92" fmla="*/ 439 w 3088"/>
                <a:gd name="T93" fmla="*/ 2185 h 2339"/>
                <a:gd name="T94" fmla="*/ 2197 w 3088"/>
                <a:gd name="T95" fmla="*/ 2040 h 2339"/>
                <a:gd name="T96" fmla="*/ 1597 w 3088"/>
                <a:gd name="T97" fmla="*/ 2027 h 2339"/>
                <a:gd name="T98" fmla="*/ 1937 w 3088"/>
                <a:gd name="T99" fmla="*/ 2047 h 2339"/>
                <a:gd name="T100" fmla="*/ 2002 w 3088"/>
                <a:gd name="T101" fmla="*/ 2254 h 2339"/>
                <a:gd name="T102" fmla="*/ 2061 w 3088"/>
                <a:gd name="T103" fmla="*/ 2041 h 2339"/>
                <a:gd name="T104" fmla="*/ 2002 w 3088"/>
                <a:gd name="T105" fmla="*/ 2073 h 2339"/>
                <a:gd name="T106" fmla="*/ 767 w 3088"/>
                <a:gd name="T107" fmla="*/ 1934 h 2339"/>
                <a:gd name="T108" fmla="*/ 1202 w 3088"/>
                <a:gd name="T109" fmla="*/ 2037 h 2339"/>
                <a:gd name="T110" fmla="*/ 1108 w 3088"/>
                <a:gd name="T111" fmla="*/ 2086 h 2339"/>
                <a:gd name="T112" fmla="*/ 1280 w 3088"/>
                <a:gd name="T113" fmla="*/ 2078 h 2339"/>
                <a:gd name="T114" fmla="*/ 1385 w 3088"/>
                <a:gd name="T115" fmla="*/ 2249 h 2339"/>
                <a:gd name="T116" fmla="*/ 1403 w 3088"/>
                <a:gd name="T117" fmla="*/ 2332 h 2339"/>
                <a:gd name="T118" fmla="*/ 1354 w 3088"/>
                <a:gd name="T119" fmla="*/ 2200 h 2339"/>
                <a:gd name="T120" fmla="*/ 993 w 3088"/>
                <a:gd name="T121" fmla="*/ 2123 h 2339"/>
                <a:gd name="T122" fmla="*/ 397 w 3088"/>
                <a:gd name="T123" fmla="*/ 963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88" h="2339">
                  <a:moveTo>
                    <a:pt x="257" y="1763"/>
                  </a:moveTo>
                  <a:lnTo>
                    <a:pt x="257" y="1763"/>
                  </a:lnTo>
                  <a:lnTo>
                    <a:pt x="257" y="1755"/>
                  </a:lnTo>
                  <a:lnTo>
                    <a:pt x="256" y="1749"/>
                  </a:lnTo>
                  <a:lnTo>
                    <a:pt x="253" y="1736"/>
                  </a:lnTo>
                  <a:lnTo>
                    <a:pt x="247" y="1725"/>
                  </a:lnTo>
                  <a:lnTo>
                    <a:pt x="241" y="1716"/>
                  </a:lnTo>
                  <a:lnTo>
                    <a:pt x="233" y="1709"/>
                  </a:lnTo>
                  <a:lnTo>
                    <a:pt x="225" y="1704"/>
                  </a:lnTo>
                  <a:lnTo>
                    <a:pt x="219" y="1699"/>
                  </a:lnTo>
                  <a:lnTo>
                    <a:pt x="212" y="1696"/>
                  </a:lnTo>
                  <a:lnTo>
                    <a:pt x="212" y="1696"/>
                  </a:lnTo>
                  <a:lnTo>
                    <a:pt x="220" y="1690"/>
                  </a:lnTo>
                  <a:lnTo>
                    <a:pt x="226" y="1685"/>
                  </a:lnTo>
                  <a:lnTo>
                    <a:pt x="232" y="1678"/>
                  </a:lnTo>
                  <a:lnTo>
                    <a:pt x="237" y="1671"/>
                  </a:lnTo>
                  <a:lnTo>
                    <a:pt x="242" y="1663"/>
                  </a:lnTo>
                  <a:lnTo>
                    <a:pt x="244" y="1654"/>
                  </a:lnTo>
                  <a:lnTo>
                    <a:pt x="246" y="1645"/>
                  </a:lnTo>
                  <a:lnTo>
                    <a:pt x="246" y="1635"/>
                  </a:lnTo>
                  <a:lnTo>
                    <a:pt x="246" y="1635"/>
                  </a:lnTo>
                  <a:lnTo>
                    <a:pt x="246" y="1626"/>
                  </a:lnTo>
                  <a:lnTo>
                    <a:pt x="245" y="1618"/>
                  </a:lnTo>
                  <a:lnTo>
                    <a:pt x="243" y="1610"/>
                  </a:lnTo>
                  <a:lnTo>
                    <a:pt x="241" y="1602"/>
                  </a:lnTo>
                  <a:lnTo>
                    <a:pt x="237" y="1594"/>
                  </a:lnTo>
                  <a:lnTo>
                    <a:pt x="233" y="1588"/>
                  </a:lnTo>
                  <a:lnTo>
                    <a:pt x="227" y="1582"/>
                  </a:lnTo>
                  <a:lnTo>
                    <a:pt x="222" y="1577"/>
                  </a:lnTo>
                  <a:lnTo>
                    <a:pt x="215" y="1572"/>
                  </a:lnTo>
                  <a:lnTo>
                    <a:pt x="209" y="1568"/>
                  </a:lnTo>
                  <a:lnTo>
                    <a:pt x="201" y="1565"/>
                  </a:lnTo>
                  <a:lnTo>
                    <a:pt x="192" y="1561"/>
                  </a:lnTo>
                  <a:lnTo>
                    <a:pt x="183" y="1559"/>
                  </a:lnTo>
                  <a:lnTo>
                    <a:pt x="173" y="1557"/>
                  </a:lnTo>
                  <a:lnTo>
                    <a:pt x="163" y="1557"/>
                  </a:lnTo>
                  <a:lnTo>
                    <a:pt x="152" y="1556"/>
                  </a:lnTo>
                  <a:lnTo>
                    <a:pt x="22" y="1556"/>
                  </a:lnTo>
                  <a:lnTo>
                    <a:pt x="22" y="1860"/>
                  </a:lnTo>
                  <a:lnTo>
                    <a:pt x="151" y="1860"/>
                  </a:lnTo>
                  <a:lnTo>
                    <a:pt x="151" y="1860"/>
                  </a:lnTo>
                  <a:lnTo>
                    <a:pt x="163" y="1860"/>
                  </a:lnTo>
                  <a:lnTo>
                    <a:pt x="174" y="1859"/>
                  </a:lnTo>
                  <a:lnTo>
                    <a:pt x="185" y="1857"/>
                  </a:lnTo>
                  <a:lnTo>
                    <a:pt x="195" y="1854"/>
                  </a:lnTo>
                  <a:lnTo>
                    <a:pt x="205" y="1850"/>
                  </a:lnTo>
                  <a:lnTo>
                    <a:pt x="214" y="1846"/>
                  </a:lnTo>
                  <a:lnTo>
                    <a:pt x="222" y="1840"/>
                  </a:lnTo>
                  <a:lnTo>
                    <a:pt x="228" y="1835"/>
                  </a:lnTo>
                  <a:lnTo>
                    <a:pt x="235" y="1828"/>
                  </a:lnTo>
                  <a:lnTo>
                    <a:pt x="241" y="1821"/>
                  </a:lnTo>
                  <a:lnTo>
                    <a:pt x="246" y="1813"/>
                  </a:lnTo>
                  <a:lnTo>
                    <a:pt x="249" y="1804"/>
                  </a:lnTo>
                  <a:lnTo>
                    <a:pt x="253" y="1795"/>
                  </a:lnTo>
                  <a:lnTo>
                    <a:pt x="255" y="1785"/>
                  </a:lnTo>
                  <a:lnTo>
                    <a:pt x="256" y="1774"/>
                  </a:lnTo>
                  <a:lnTo>
                    <a:pt x="257" y="1763"/>
                  </a:lnTo>
                  <a:lnTo>
                    <a:pt x="257" y="1763"/>
                  </a:lnTo>
                  <a:close/>
                  <a:moveTo>
                    <a:pt x="151" y="1810"/>
                  </a:moveTo>
                  <a:lnTo>
                    <a:pt x="78" y="1810"/>
                  </a:lnTo>
                  <a:lnTo>
                    <a:pt x="78" y="1722"/>
                  </a:lnTo>
                  <a:lnTo>
                    <a:pt x="151" y="1722"/>
                  </a:lnTo>
                  <a:lnTo>
                    <a:pt x="151" y="1722"/>
                  </a:lnTo>
                  <a:lnTo>
                    <a:pt x="162" y="1723"/>
                  </a:lnTo>
                  <a:lnTo>
                    <a:pt x="171" y="1725"/>
                  </a:lnTo>
                  <a:lnTo>
                    <a:pt x="179" y="1728"/>
                  </a:lnTo>
                  <a:lnTo>
                    <a:pt x="185" y="1733"/>
                  </a:lnTo>
                  <a:lnTo>
                    <a:pt x="191" y="1739"/>
                  </a:lnTo>
                  <a:lnTo>
                    <a:pt x="194" y="1747"/>
                  </a:lnTo>
                  <a:lnTo>
                    <a:pt x="196" y="1755"/>
                  </a:lnTo>
                  <a:lnTo>
                    <a:pt x="198" y="1765"/>
                  </a:lnTo>
                  <a:lnTo>
                    <a:pt x="198" y="1765"/>
                  </a:lnTo>
                  <a:lnTo>
                    <a:pt x="196" y="1775"/>
                  </a:lnTo>
                  <a:lnTo>
                    <a:pt x="194" y="1784"/>
                  </a:lnTo>
                  <a:lnTo>
                    <a:pt x="190" y="1792"/>
                  </a:lnTo>
                  <a:lnTo>
                    <a:pt x="185" y="1797"/>
                  </a:lnTo>
                  <a:lnTo>
                    <a:pt x="179" y="1803"/>
                  </a:lnTo>
                  <a:lnTo>
                    <a:pt x="171" y="1806"/>
                  </a:lnTo>
                  <a:lnTo>
                    <a:pt x="161" y="1808"/>
                  </a:lnTo>
                  <a:lnTo>
                    <a:pt x="151" y="1810"/>
                  </a:lnTo>
                  <a:lnTo>
                    <a:pt x="151" y="1810"/>
                  </a:lnTo>
                  <a:close/>
                  <a:moveTo>
                    <a:pt x="150" y="1673"/>
                  </a:moveTo>
                  <a:lnTo>
                    <a:pt x="78" y="1673"/>
                  </a:lnTo>
                  <a:lnTo>
                    <a:pt x="78" y="1608"/>
                  </a:lnTo>
                  <a:lnTo>
                    <a:pt x="148" y="1608"/>
                  </a:lnTo>
                  <a:lnTo>
                    <a:pt x="148" y="1608"/>
                  </a:lnTo>
                  <a:lnTo>
                    <a:pt x="157" y="1609"/>
                  </a:lnTo>
                  <a:lnTo>
                    <a:pt x="166" y="1610"/>
                  </a:lnTo>
                  <a:lnTo>
                    <a:pt x="172" y="1612"/>
                  </a:lnTo>
                  <a:lnTo>
                    <a:pt x="178" y="1615"/>
                  </a:lnTo>
                  <a:lnTo>
                    <a:pt x="182" y="1621"/>
                  </a:lnTo>
                  <a:lnTo>
                    <a:pt x="185" y="1626"/>
                  </a:lnTo>
                  <a:lnTo>
                    <a:pt x="187" y="1633"/>
                  </a:lnTo>
                  <a:lnTo>
                    <a:pt x="188" y="1641"/>
                  </a:lnTo>
                  <a:lnTo>
                    <a:pt x="188" y="1641"/>
                  </a:lnTo>
                  <a:lnTo>
                    <a:pt x="188" y="1646"/>
                  </a:lnTo>
                  <a:lnTo>
                    <a:pt x="187" y="1652"/>
                  </a:lnTo>
                  <a:lnTo>
                    <a:pt x="184" y="1657"/>
                  </a:lnTo>
                  <a:lnTo>
                    <a:pt x="181" y="1662"/>
                  </a:lnTo>
                  <a:lnTo>
                    <a:pt x="175" y="1666"/>
                  </a:lnTo>
                  <a:lnTo>
                    <a:pt x="169" y="1669"/>
                  </a:lnTo>
                  <a:lnTo>
                    <a:pt x="161" y="1672"/>
                  </a:lnTo>
                  <a:lnTo>
                    <a:pt x="150" y="1673"/>
                  </a:lnTo>
                  <a:lnTo>
                    <a:pt x="150" y="1673"/>
                  </a:lnTo>
                  <a:close/>
                  <a:moveTo>
                    <a:pt x="296" y="1764"/>
                  </a:moveTo>
                  <a:lnTo>
                    <a:pt x="296" y="1639"/>
                  </a:lnTo>
                  <a:lnTo>
                    <a:pt x="351" y="1639"/>
                  </a:lnTo>
                  <a:lnTo>
                    <a:pt x="351" y="1761"/>
                  </a:lnTo>
                  <a:lnTo>
                    <a:pt x="351" y="1761"/>
                  </a:lnTo>
                  <a:lnTo>
                    <a:pt x="351" y="1773"/>
                  </a:lnTo>
                  <a:lnTo>
                    <a:pt x="353" y="1785"/>
                  </a:lnTo>
                  <a:lnTo>
                    <a:pt x="356" y="1794"/>
                  </a:lnTo>
                  <a:lnTo>
                    <a:pt x="361" y="1802"/>
                  </a:lnTo>
                  <a:lnTo>
                    <a:pt x="366" y="1807"/>
                  </a:lnTo>
                  <a:lnTo>
                    <a:pt x="373" y="1812"/>
                  </a:lnTo>
                  <a:lnTo>
                    <a:pt x="382" y="1814"/>
                  </a:lnTo>
                  <a:lnTo>
                    <a:pt x="392" y="1815"/>
                  </a:lnTo>
                  <a:lnTo>
                    <a:pt x="392" y="1815"/>
                  </a:lnTo>
                  <a:lnTo>
                    <a:pt x="402" y="1814"/>
                  </a:lnTo>
                  <a:lnTo>
                    <a:pt x="409" y="1812"/>
                  </a:lnTo>
                  <a:lnTo>
                    <a:pt x="417" y="1807"/>
                  </a:lnTo>
                  <a:lnTo>
                    <a:pt x="423" y="1802"/>
                  </a:lnTo>
                  <a:lnTo>
                    <a:pt x="427" y="1794"/>
                  </a:lnTo>
                  <a:lnTo>
                    <a:pt x="430" y="1784"/>
                  </a:lnTo>
                  <a:lnTo>
                    <a:pt x="433" y="1773"/>
                  </a:lnTo>
                  <a:lnTo>
                    <a:pt x="433" y="1761"/>
                  </a:lnTo>
                  <a:lnTo>
                    <a:pt x="433" y="1639"/>
                  </a:lnTo>
                  <a:lnTo>
                    <a:pt x="488" y="1639"/>
                  </a:lnTo>
                  <a:lnTo>
                    <a:pt x="488" y="1860"/>
                  </a:lnTo>
                  <a:lnTo>
                    <a:pt x="433" y="1860"/>
                  </a:lnTo>
                  <a:lnTo>
                    <a:pt x="433" y="1843"/>
                  </a:lnTo>
                  <a:lnTo>
                    <a:pt x="433" y="1843"/>
                  </a:lnTo>
                  <a:lnTo>
                    <a:pt x="428" y="1848"/>
                  </a:lnTo>
                  <a:lnTo>
                    <a:pt x="422" y="1853"/>
                  </a:lnTo>
                  <a:lnTo>
                    <a:pt x="416" y="1857"/>
                  </a:lnTo>
                  <a:lnTo>
                    <a:pt x="409" y="1859"/>
                  </a:lnTo>
                  <a:lnTo>
                    <a:pt x="403" y="1862"/>
                  </a:lnTo>
                  <a:lnTo>
                    <a:pt x="395" y="1864"/>
                  </a:lnTo>
                  <a:lnTo>
                    <a:pt x="387" y="1865"/>
                  </a:lnTo>
                  <a:lnTo>
                    <a:pt x="380" y="1866"/>
                  </a:lnTo>
                  <a:lnTo>
                    <a:pt x="380" y="1866"/>
                  </a:lnTo>
                  <a:lnTo>
                    <a:pt x="366" y="1865"/>
                  </a:lnTo>
                  <a:lnTo>
                    <a:pt x="355" y="1862"/>
                  </a:lnTo>
                  <a:lnTo>
                    <a:pt x="345" y="1859"/>
                  </a:lnTo>
                  <a:lnTo>
                    <a:pt x="336" y="1855"/>
                  </a:lnTo>
                  <a:lnTo>
                    <a:pt x="328" y="1849"/>
                  </a:lnTo>
                  <a:lnTo>
                    <a:pt x="321" y="1844"/>
                  </a:lnTo>
                  <a:lnTo>
                    <a:pt x="316" y="1836"/>
                  </a:lnTo>
                  <a:lnTo>
                    <a:pt x="310" y="1828"/>
                  </a:lnTo>
                  <a:lnTo>
                    <a:pt x="307" y="1821"/>
                  </a:lnTo>
                  <a:lnTo>
                    <a:pt x="304" y="1813"/>
                  </a:lnTo>
                  <a:lnTo>
                    <a:pt x="299" y="1795"/>
                  </a:lnTo>
                  <a:lnTo>
                    <a:pt x="297" y="1779"/>
                  </a:lnTo>
                  <a:lnTo>
                    <a:pt x="296" y="1764"/>
                  </a:lnTo>
                  <a:lnTo>
                    <a:pt x="296" y="1764"/>
                  </a:lnTo>
                  <a:close/>
                  <a:moveTo>
                    <a:pt x="1135" y="1860"/>
                  </a:moveTo>
                  <a:lnTo>
                    <a:pt x="1079" y="1860"/>
                  </a:lnTo>
                  <a:lnTo>
                    <a:pt x="1079" y="1639"/>
                  </a:lnTo>
                  <a:lnTo>
                    <a:pt x="1135" y="1639"/>
                  </a:lnTo>
                  <a:lnTo>
                    <a:pt x="1135" y="1657"/>
                  </a:lnTo>
                  <a:lnTo>
                    <a:pt x="1135" y="1657"/>
                  </a:lnTo>
                  <a:lnTo>
                    <a:pt x="1140" y="1652"/>
                  </a:lnTo>
                  <a:lnTo>
                    <a:pt x="1146" y="1646"/>
                  </a:lnTo>
                  <a:lnTo>
                    <a:pt x="1152" y="1643"/>
                  </a:lnTo>
                  <a:lnTo>
                    <a:pt x="1159" y="1640"/>
                  </a:lnTo>
                  <a:lnTo>
                    <a:pt x="1167" y="1636"/>
                  </a:lnTo>
                  <a:lnTo>
                    <a:pt x="1173" y="1635"/>
                  </a:lnTo>
                  <a:lnTo>
                    <a:pt x="1182" y="1634"/>
                  </a:lnTo>
                  <a:lnTo>
                    <a:pt x="1190" y="1633"/>
                  </a:lnTo>
                  <a:lnTo>
                    <a:pt x="1190" y="1633"/>
                  </a:lnTo>
                  <a:lnTo>
                    <a:pt x="1200" y="1634"/>
                  </a:lnTo>
                  <a:lnTo>
                    <a:pt x="1208" y="1635"/>
                  </a:lnTo>
                  <a:lnTo>
                    <a:pt x="1217" y="1637"/>
                  </a:lnTo>
                  <a:lnTo>
                    <a:pt x="1225" y="1640"/>
                  </a:lnTo>
                  <a:lnTo>
                    <a:pt x="1233" y="1643"/>
                  </a:lnTo>
                  <a:lnTo>
                    <a:pt x="1239" y="1648"/>
                  </a:lnTo>
                  <a:lnTo>
                    <a:pt x="1245" y="1653"/>
                  </a:lnTo>
                  <a:lnTo>
                    <a:pt x="1250" y="1659"/>
                  </a:lnTo>
                  <a:lnTo>
                    <a:pt x="1256" y="1666"/>
                  </a:lnTo>
                  <a:lnTo>
                    <a:pt x="1259" y="1674"/>
                  </a:lnTo>
                  <a:lnTo>
                    <a:pt x="1264" y="1682"/>
                  </a:lnTo>
                  <a:lnTo>
                    <a:pt x="1266" y="1690"/>
                  </a:lnTo>
                  <a:lnTo>
                    <a:pt x="1268" y="1700"/>
                  </a:lnTo>
                  <a:lnTo>
                    <a:pt x="1270" y="1711"/>
                  </a:lnTo>
                  <a:lnTo>
                    <a:pt x="1271" y="1722"/>
                  </a:lnTo>
                  <a:lnTo>
                    <a:pt x="1271" y="1734"/>
                  </a:lnTo>
                  <a:lnTo>
                    <a:pt x="1271" y="1860"/>
                  </a:lnTo>
                  <a:lnTo>
                    <a:pt x="1216" y="1860"/>
                  </a:lnTo>
                  <a:lnTo>
                    <a:pt x="1216" y="1738"/>
                  </a:lnTo>
                  <a:lnTo>
                    <a:pt x="1216" y="1738"/>
                  </a:lnTo>
                  <a:lnTo>
                    <a:pt x="1216" y="1725"/>
                  </a:lnTo>
                  <a:lnTo>
                    <a:pt x="1214" y="1714"/>
                  </a:lnTo>
                  <a:lnTo>
                    <a:pt x="1211" y="1705"/>
                  </a:lnTo>
                  <a:lnTo>
                    <a:pt x="1206" y="1697"/>
                  </a:lnTo>
                  <a:lnTo>
                    <a:pt x="1201" y="1691"/>
                  </a:lnTo>
                  <a:lnTo>
                    <a:pt x="1194" y="1687"/>
                  </a:lnTo>
                  <a:lnTo>
                    <a:pt x="1186" y="1685"/>
                  </a:lnTo>
                  <a:lnTo>
                    <a:pt x="1176" y="1684"/>
                  </a:lnTo>
                  <a:lnTo>
                    <a:pt x="1176" y="1684"/>
                  </a:lnTo>
                  <a:lnTo>
                    <a:pt x="1167" y="1685"/>
                  </a:lnTo>
                  <a:lnTo>
                    <a:pt x="1158" y="1687"/>
                  </a:lnTo>
                  <a:lnTo>
                    <a:pt x="1151" y="1691"/>
                  </a:lnTo>
                  <a:lnTo>
                    <a:pt x="1146" y="1697"/>
                  </a:lnTo>
                  <a:lnTo>
                    <a:pt x="1140" y="1705"/>
                  </a:lnTo>
                  <a:lnTo>
                    <a:pt x="1137" y="1715"/>
                  </a:lnTo>
                  <a:lnTo>
                    <a:pt x="1135" y="1726"/>
                  </a:lnTo>
                  <a:lnTo>
                    <a:pt x="1135" y="1738"/>
                  </a:lnTo>
                  <a:lnTo>
                    <a:pt x="1135" y="1860"/>
                  </a:lnTo>
                  <a:close/>
                  <a:moveTo>
                    <a:pt x="593" y="1742"/>
                  </a:moveTo>
                  <a:lnTo>
                    <a:pt x="593" y="1860"/>
                  </a:lnTo>
                  <a:lnTo>
                    <a:pt x="537" y="1860"/>
                  </a:lnTo>
                  <a:lnTo>
                    <a:pt x="537" y="1639"/>
                  </a:lnTo>
                  <a:lnTo>
                    <a:pt x="593" y="1639"/>
                  </a:lnTo>
                  <a:lnTo>
                    <a:pt x="593" y="1742"/>
                  </a:lnTo>
                  <a:close/>
                  <a:moveTo>
                    <a:pt x="641" y="1573"/>
                  </a:moveTo>
                  <a:lnTo>
                    <a:pt x="696" y="1546"/>
                  </a:lnTo>
                  <a:lnTo>
                    <a:pt x="696" y="1747"/>
                  </a:lnTo>
                  <a:lnTo>
                    <a:pt x="696" y="1860"/>
                  </a:lnTo>
                  <a:lnTo>
                    <a:pt x="641" y="1860"/>
                  </a:lnTo>
                  <a:lnTo>
                    <a:pt x="641" y="1573"/>
                  </a:lnTo>
                  <a:close/>
                  <a:moveTo>
                    <a:pt x="871" y="1654"/>
                  </a:moveTo>
                  <a:lnTo>
                    <a:pt x="871" y="1654"/>
                  </a:lnTo>
                  <a:lnTo>
                    <a:pt x="866" y="1648"/>
                  </a:lnTo>
                  <a:lnTo>
                    <a:pt x="861" y="1645"/>
                  </a:lnTo>
                  <a:lnTo>
                    <a:pt x="854" y="1641"/>
                  </a:lnTo>
                  <a:lnTo>
                    <a:pt x="849" y="1639"/>
                  </a:lnTo>
                  <a:lnTo>
                    <a:pt x="842" y="1636"/>
                  </a:lnTo>
                  <a:lnTo>
                    <a:pt x="835" y="1634"/>
                  </a:lnTo>
                  <a:lnTo>
                    <a:pt x="822" y="1633"/>
                  </a:lnTo>
                  <a:lnTo>
                    <a:pt x="822" y="1633"/>
                  </a:lnTo>
                  <a:lnTo>
                    <a:pt x="812" y="1634"/>
                  </a:lnTo>
                  <a:lnTo>
                    <a:pt x="802" y="1635"/>
                  </a:lnTo>
                  <a:lnTo>
                    <a:pt x="794" y="1637"/>
                  </a:lnTo>
                  <a:lnTo>
                    <a:pt x="786" y="1641"/>
                  </a:lnTo>
                  <a:lnTo>
                    <a:pt x="778" y="1645"/>
                  </a:lnTo>
                  <a:lnTo>
                    <a:pt x="770" y="1651"/>
                  </a:lnTo>
                  <a:lnTo>
                    <a:pt x="764" y="1657"/>
                  </a:lnTo>
                  <a:lnTo>
                    <a:pt x="758" y="1664"/>
                  </a:lnTo>
                  <a:lnTo>
                    <a:pt x="753" y="1672"/>
                  </a:lnTo>
                  <a:lnTo>
                    <a:pt x="748" y="1680"/>
                  </a:lnTo>
                  <a:lnTo>
                    <a:pt x="744" y="1689"/>
                  </a:lnTo>
                  <a:lnTo>
                    <a:pt x="741" y="1699"/>
                  </a:lnTo>
                  <a:lnTo>
                    <a:pt x="738" y="1710"/>
                  </a:lnTo>
                  <a:lnTo>
                    <a:pt x="736" y="1722"/>
                  </a:lnTo>
                  <a:lnTo>
                    <a:pt x="735" y="1734"/>
                  </a:lnTo>
                  <a:lnTo>
                    <a:pt x="735" y="1747"/>
                  </a:lnTo>
                  <a:lnTo>
                    <a:pt x="735" y="1747"/>
                  </a:lnTo>
                  <a:lnTo>
                    <a:pt x="735" y="1761"/>
                  </a:lnTo>
                  <a:lnTo>
                    <a:pt x="736" y="1773"/>
                  </a:lnTo>
                  <a:lnTo>
                    <a:pt x="738" y="1785"/>
                  </a:lnTo>
                  <a:lnTo>
                    <a:pt x="741" y="1796"/>
                  </a:lnTo>
                  <a:lnTo>
                    <a:pt x="744" y="1807"/>
                  </a:lnTo>
                  <a:lnTo>
                    <a:pt x="747" y="1817"/>
                  </a:lnTo>
                  <a:lnTo>
                    <a:pt x="752" y="1826"/>
                  </a:lnTo>
                  <a:lnTo>
                    <a:pt x="757" y="1834"/>
                  </a:lnTo>
                  <a:lnTo>
                    <a:pt x="764" y="1841"/>
                  </a:lnTo>
                  <a:lnTo>
                    <a:pt x="769" y="1847"/>
                  </a:lnTo>
                  <a:lnTo>
                    <a:pt x="777" y="1853"/>
                  </a:lnTo>
                  <a:lnTo>
                    <a:pt x="785" y="1857"/>
                  </a:lnTo>
                  <a:lnTo>
                    <a:pt x="792" y="1860"/>
                  </a:lnTo>
                  <a:lnTo>
                    <a:pt x="801" y="1864"/>
                  </a:lnTo>
                  <a:lnTo>
                    <a:pt x="811" y="1865"/>
                  </a:lnTo>
                  <a:lnTo>
                    <a:pt x="821" y="1866"/>
                  </a:lnTo>
                  <a:lnTo>
                    <a:pt x="821" y="1866"/>
                  </a:lnTo>
                  <a:lnTo>
                    <a:pt x="828" y="1865"/>
                  </a:lnTo>
                  <a:lnTo>
                    <a:pt x="834" y="1864"/>
                  </a:lnTo>
                  <a:lnTo>
                    <a:pt x="841" y="1862"/>
                  </a:lnTo>
                  <a:lnTo>
                    <a:pt x="848" y="1860"/>
                  </a:lnTo>
                  <a:lnTo>
                    <a:pt x="853" y="1857"/>
                  </a:lnTo>
                  <a:lnTo>
                    <a:pt x="860" y="1854"/>
                  </a:lnTo>
                  <a:lnTo>
                    <a:pt x="865" y="1849"/>
                  </a:lnTo>
                  <a:lnTo>
                    <a:pt x="871" y="1844"/>
                  </a:lnTo>
                  <a:lnTo>
                    <a:pt x="871" y="1860"/>
                  </a:lnTo>
                  <a:lnTo>
                    <a:pt x="926" y="1860"/>
                  </a:lnTo>
                  <a:lnTo>
                    <a:pt x="926" y="1546"/>
                  </a:lnTo>
                  <a:lnTo>
                    <a:pt x="871" y="1573"/>
                  </a:lnTo>
                  <a:lnTo>
                    <a:pt x="871" y="1654"/>
                  </a:lnTo>
                  <a:close/>
                  <a:moveTo>
                    <a:pt x="832" y="1815"/>
                  </a:moveTo>
                  <a:lnTo>
                    <a:pt x="832" y="1815"/>
                  </a:lnTo>
                  <a:lnTo>
                    <a:pt x="826" y="1814"/>
                  </a:lnTo>
                  <a:lnTo>
                    <a:pt x="818" y="1812"/>
                  </a:lnTo>
                  <a:lnTo>
                    <a:pt x="811" y="1808"/>
                  </a:lnTo>
                  <a:lnTo>
                    <a:pt x="805" y="1802"/>
                  </a:lnTo>
                  <a:lnTo>
                    <a:pt x="799" y="1793"/>
                  </a:lnTo>
                  <a:lnTo>
                    <a:pt x="795" y="1781"/>
                  </a:lnTo>
                  <a:lnTo>
                    <a:pt x="791" y="1765"/>
                  </a:lnTo>
                  <a:lnTo>
                    <a:pt x="790" y="1746"/>
                  </a:lnTo>
                  <a:lnTo>
                    <a:pt x="790" y="1746"/>
                  </a:lnTo>
                  <a:lnTo>
                    <a:pt x="791" y="1728"/>
                  </a:lnTo>
                  <a:lnTo>
                    <a:pt x="795" y="1715"/>
                  </a:lnTo>
                  <a:lnTo>
                    <a:pt x="799" y="1704"/>
                  </a:lnTo>
                  <a:lnTo>
                    <a:pt x="805" y="1696"/>
                  </a:lnTo>
                  <a:lnTo>
                    <a:pt x="810" y="1689"/>
                  </a:lnTo>
                  <a:lnTo>
                    <a:pt x="818" y="1686"/>
                  </a:lnTo>
                  <a:lnTo>
                    <a:pt x="824" y="1684"/>
                  </a:lnTo>
                  <a:lnTo>
                    <a:pt x="832" y="1684"/>
                  </a:lnTo>
                  <a:lnTo>
                    <a:pt x="832" y="1684"/>
                  </a:lnTo>
                  <a:lnTo>
                    <a:pt x="839" y="1684"/>
                  </a:lnTo>
                  <a:lnTo>
                    <a:pt x="845" y="1686"/>
                  </a:lnTo>
                  <a:lnTo>
                    <a:pt x="852" y="1688"/>
                  </a:lnTo>
                  <a:lnTo>
                    <a:pt x="856" y="1691"/>
                  </a:lnTo>
                  <a:lnTo>
                    <a:pt x="861" y="1695"/>
                  </a:lnTo>
                  <a:lnTo>
                    <a:pt x="865" y="1698"/>
                  </a:lnTo>
                  <a:lnTo>
                    <a:pt x="871" y="1706"/>
                  </a:lnTo>
                  <a:lnTo>
                    <a:pt x="871" y="1793"/>
                  </a:lnTo>
                  <a:lnTo>
                    <a:pt x="871" y="1793"/>
                  </a:lnTo>
                  <a:lnTo>
                    <a:pt x="864" y="1801"/>
                  </a:lnTo>
                  <a:lnTo>
                    <a:pt x="856" y="1807"/>
                  </a:lnTo>
                  <a:lnTo>
                    <a:pt x="852" y="1811"/>
                  </a:lnTo>
                  <a:lnTo>
                    <a:pt x="845" y="1813"/>
                  </a:lnTo>
                  <a:lnTo>
                    <a:pt x="840" y="1814"/>
                  </a:lnTo>
                  <a:lnTo>
                    <a:pt x="832" y="1815"/>
                  </a:lnTo>
                  <a:lnTo>
                    <a:pt x="832" y="1815"/>
                  </a:lnTo>
                  <a:close/>
                  <a:moveTo>
                    <a:pt x="2069" y="1633"/>
                  </a:moveTo>
                  <a:lnTo>
                    <a:pt x="2069" y="1633"/>
                  </a:lnTo>
                  <a:lnTo>
                    <a:pt x="2064" y="1634"/>
                  </a:lnTo>
                  <a:lnTo>
                    <a:pt x="2057" y="1635"/>
                  </a:lnTo>
                  <a:lnTo>
                    <a:pt x="2044" y="1639"/>
                  </a:lnTo>
                  <a:lnTo>
                    <a:pt x="2032" y="1645"/>
                  </a:lnTo>
                  <a:lnTo>
                    <a:pt x="2021" y="1654"/>
                  </a:lnTo>
                  <a:lnTo>
                    <a:pt x="2021" y="1551"/>
                  </a:lnTo>
                  <a:lnTo>
                    <a:pt x="1966" y="1579"/>
                  </a:lnTo>
                  <a:lnTo>
                    <a:pt x="1966" y="1860"/>
                  </a:lnTo>
                  <a:lnTo>
                    <a:pt x="2021" y="1860"/>
                  </a:lnTo>
                  <a:lnTo>
                    <a:pt x="2021" y="1844"/>
                  </a:lnTo>
                  <a:lnTo>
                    <a:pt x="2021" y="1844"/>
                  </a:lnTo>
                  <a:lnTo>
                    <a:pt x="2025" y="1849"/>
                  </a:lnTo>
                  <a:lnTo>
                    <a:pt x="2032" y="1854"/>
                  </a:lnTo>
                  <a:lnTo>
                    <a:pt x="2037" y="1857"/>
                  </a:lnTo>
                  <a:lnTo>
                    <a:pt x="2044" y="1860"/>
                  </a:lnTo>
                  <a:lnTo>
                    <a:pt x="2049" y="1862"/>
                  </a:lnTo>
                  <a:lnTo>
                    <a:pt x="2057" y="1864"/>
                  </a:lnTo>
                  <a:lnTo>
                    <a:pt x="2064" y="1865"/>
                  </a:lnTo>
                  <a:lnTo>
                    <a:pt x="2070" y="1866"/>
                  </a:lnTo>
                  <a:lnTo>
                    <a:pt x="2070" y="1866"/>
                  </a:lnTo>
                  <a:lnTo>
                    <a:pt x="2080" y="1865"/>
                  </a:lnTo>
                  <a:lnTo>
                    <a:pt x="2090" y="1864"/>
                  </a:lnTo>
                  <a:lnTo>
                    <a:pt x="2099" y="1861"/>
                  </a:lnTo>
                  <a:lnTo>
                    <a:pt x="2108" y="1857"/>
                  </a:lnTo>
                  <a:lnTo>
                    <a:pt x="2116" y="1853"/>
                  </a:lnTo>
                  <a:lnTo>
                    <a:pt x="2122" y="1848"/>
                  </a:lnTo>
                  <a:lnTo>
                    <a:pt x="2129" y="1841"/>
                  </a:lnTo>
                  <a:lnTo>
                    <a:pt x="2134" y="1835"/>
                  </a:lnTo>
                  <a:lnTo>
                    <a:pt x="2140" y="1826"/>
                  </a:lnTo>
                  <a:lnTo>
                    <a:pt x="2144" y="1817"/>
                  </a:lnTo>
                  <a:lnTo>
                    <a:pt x="2148" y="1807"/>
                  </a:lnTo>
                  <a:lnTo>
                    <a:pt x="2151" y="1797"/>
                  </a:lnTo>
                  <a:lnTo>
                    <a:pt x="2154" y="1786"/>
                  </a:lnTo>
                  <a:lnTo>
                    <a:pt x="2155" y="1774"/>
                  </a:lnTo>
                  <a:lnTo>
                    <a:pt x="2157" y="1761"/>
                  </a:lnTo>
                  <a:lnTo>
                    <a:pt x="2158" y="1747"/>
                  </a:lnTo>
                  <a:lnTo>
                    <a:pt x="2158" y="1747"/>
                  </a:lnTo>
                  <a:lnTo>
                    <a:pt x="2157" y="1734"/>
                  </a:lnTo>
                  <a:lnTo>
                    <a:pt x="2155" y="1722"/>
                  </a:lnTo>
                  <a:lnTo>
                    <a:pt x="2153" y="1710"/>
                  </a:lnTo>
                  <a:lnTo>
                    <a:pt x="2151" y="1699"/>
                  </a:lnTo>
                  <a:lnTo>
                    <a:pt x="2148" y="1689"/>
                  </a:lnTo>
                  <a:lnTo>
                    <a:pt x="2143" y="1680"/>
                  </a:lnTo>
                  <a:lnTo>
                    <a:pt x="2139" y="1672"/>
                  </a:lnTo>
                  <a:lnTo>
                    <a:pt x="2133" y="1664"/>
                  </a:lnTo>
                  <a:lnTo>
                    <a:pt x="2128" y="1657"/>
                  </a:lnTo>
                  <a:lnTo>
                    <a:pt x="2121" y="1651"/>
                  </a:lnTo>
                  <a:lnTo>
                    <a:pt x="2113" y="1645"/>
                  </a:lnTo>
                  <a:lnTo>
                    <a:pt x="2106" y="1641"/>
                  </a:lnTo>
                  <a:lnTo>
                    <a:pt x="2098" y="1637"/>
                  </a:lnTo>
                  <a:lnTo>
                    <a:pt x="2089" y="1635"/>
                  </a:lnTo>
                  <a:lnTo>
                    <a:pt x="2079" y="1634"/>
                  </a:lnTo>
                  <a:lnTo>
                    <a:pt x="2069" y="1633"/>
                  </a:lnTo>
                  <a:lnTo>
                    <a:pt x="2069" y="1633"/>
                  </a:lnTo>
                  <a:close/>
                  <a:moveTo>
                    <a:pt x="2059" y="1684"/>
                  </a:moveTo>
                  <a:lnTo>
                    <a:pt x="2059" y="1684"/>
                  </a:lnTo>
                  <a:lnTo>
                    <a:pt x="2067" y="1685"/>
                  </a:lnTo>
                  <a:lnTo>
                    <a:pt x="2075" y="1687"/>
                  </a:lnTo>
                  <a:lnTo>
                    <a:pt x="2081" y="1691"/>
                  </a:lnTo>
                  <a:lnTo>
                    <a:pt x="2088" y="1698"/>
                  </a:lnTo>
                  <a:lnTo>
                    <a:pt x="2094" y="1706"/>
                  </a:lnTo>
                  <a:lnTo>
                    <a:pt x="2097" y="1717"/>
                  </a:lnTo>
                  <a:lnTo>
                    <a:pt x="2100" y="1730"/>
                  </a:lnTo>
                  <a:lnTo>
                    <a:pt x="2101" y="1746"/>
                  </a:lnTo>
                  <a:lnTo>
                    <a:pt x="2101" y="1746"/>
                  </a:lnTo>
                  <a:lnTo>
                    <a:pt x="2100" y="1762"/>
                  </a:lnTo>
                  <a:lnTo>
                    <a:pt x="2098" y="1776"/>
                  </a:lnTo>
                  <a:lnTo>
                    <a:pt x="2096" y="1787"/>
                  </a:lnTo>
                  <a:lnTo>
                    <a:pt x="2091" y="1797"/>
                  </a:lnTo>
                  <a:lnTo>
                    <a:pt x="2085" y="1805"/>
                  </a:lnTo>
                  <a:lnTo>
                    <a:pt x="2078" y="1811"/>
                  </a:lnTo>
                  <a:lnTo>
                    <a:pt x="2070" y="1814"/>
                  </a:lnTo>
                  <a:lnTo>
                    <a:pt x="2061" y="1815"/>
                  </a:lnTo>
                  <a:lnTo>
                    <a:pt x="2061" y="1815"/>
                  </a:lnTo>
                  <a:lnTo>
                    <a:pt x="2053" y="1814"/>
                  </a:lnTo>
                  <a:lnTo>
                    <a:pt x="2046" y="1813"/>
                  </a:lnTo>
                  <a:lnTo>
                    <a:pt x="2041" y="1810"/>
                  </a:lnTo>
                  <a:lnTo>
                    <a:pt x="2035" y="1807"/>
                  </a:lnTo>
                  <a:lnTo>
                    <a:pt x="2026" y="1800"/>
                  </a:lnTo>
                  <a:lnTo>
                    <a:pt x="2021" y="1794"/>
                  </a:lnTo>
                  <a:lnTo>
                    <a:pt x="2021" y="1706"/>
                  </a:lnTo>
                  <a:lnTo>
                    <a:pt x="2021" y="1706"/>
                  </a:lnTo>
                  <a:lnTo>
                    <a:pt x="2024" y="1701"/>
                  </a:lnTo>
                  <a:lnTo>
                    <a:pt x="2029" y="1697"/>
                  </a:lnTo>
                  <a:lnTo>
                    <a:pt x="2033" y="1693"/>
                  </a:lnTo>
                  <a:lnTo>
                    <a:pt x="2037" y="1689"/>
                  </a:lnTo>
                  <a:lnTo>
                    <a:pt x="2043" y="1687"/>
                  </a:lnTo>
                  <a:lnTo>
                    <a:pt x="2048" y="1685"/>
                  </a:lnTo>
                  <a:lnTo>
                    <a:pt x="2054" y="1684"/>
                  </a:lnTo>
                  <a:lnTo>
                    <a:pt x="2059" y="1684"/>
                  </a:lnTo>
                  <a:lnTo>
                    <a:pt x="2059" y="1684"/>
                  </a:lnTo>
                  <a:close/>
                  <a:moveTo>
                    <a:pt x="1445" y="1654"/>
                  </a:moveTo>
                  <a:lnTo>
                    <a:pt x="1445" y="1654"/>
                  </a:lnTo>
                  <a:lnTo>
                    <a:pt x="1440" y="1650"/>
                  </a:lnTo>
                  <a:lnTo>
                    <a:pt x="1435" y="1645"/>
                  </a:lnTo>
                  <a:lnTo>
                    <a:pt x="1428" y="1642"/>
                  </a:lnTo>
                  <a:lnTo>
                    <a:pt x="1423" y="1639"/>
                  </a:lnTo>
                  <a:lnTo>
                    <a:pt x="1416" y="1636"/>
                  </a:lnTo>
                  <a:lnTo>
                    <a:pt x="1409" y="1634"/>
                  </a:lnTo>
                  <a:lnTo>
                    <a:pt x="1403" y="1634"/>
                  </a:lnTo>
                  <a:lnTo>
                    <a:pt x="1396" y="1633"/>
                  </a:lnTo>
                  <a:lnTo>
                    <a:pt x="1396" y="1633"/>
                  </a:lnTo>
                  <a:lnTo>
                    <a:pt x="1386" y="1634"/>
                  </a:lnTo>
                  <a:lnTo>
                    <a:pt x="1376" y="1635"/>
                  </a:lnTo>
                  <a:lnTo>
                    <a:pt x="1367" y="1637"/>
                  </a:lnTo>
                  <a:lnTo>
                    <a:pt x="1360" y="1641"/>
                  </a:lnTo>
                  <a:lnTo>
                    <a:pt x="1352" y="1645"/>
                  </a:lnTo>
                  <a:lnTo>
                    <a:pt x="1344" y="1651"/>
                  </a:lnTo>
                  <a:lnTo>
                    <a:pt x="1338" y="1657"/>
                  </a:lnTo>
                  <a:lnTo>
                    <a:pt x="1332" y="1664"/>
                  </a:lnTo>
                  <a:lnTo>
                    <a:pt x="1327" y="1672"/>
                  </a:lnTo>
                  <a:lnTo>
                    <a:pt x="1322" y="1680"/>
                  </a:lnTo>
                  <a:lnTo>
                    <a:pt x="1318" y="1689"/>
                  </a:lnTo>
                  <a:lnTo>
                    <a:pt x="1314" y="1699"/>
                  </a:lnTo>
                  <a:lnTo>
                    <a:pt x="1312" y="1710"/>
                  </a:lnTo>
                  <a:lnTo>
                    <a:pt x="1310" y="1722"/>
                  </a:lnTo>
                  <a:lnTo>
                    <a:pt x="1309" y="1734"/>
                  </a:lnTo>
                  <a:lnTo>
                    <a:pt x="1309" y="1747"/>
                  </a:lnTo>
                  <a:lnTo>
                    <a:pt x="1309" y="1747"/>
                  </a:lnTo>
                  <a:lnTo>
                    <a:pt x="1309" y="1761"/>
                  </a:lnTo>
                  <a:lnTo>
                    <a:pt x="1310" y="1773"/>
                  </a:lnTo>
                  <a:lnTo>
                    <a:pt x="1312" y="1785"/>
                  </a:lnTo>
                  <a:lnTo>
                    <a:pt x="1314" y="1796"/>
                  </a:lnTo>
                  <a:lnTo>
                    <a:pt x="1318" y="1807"/>
                  </a:lnTo>
                  <a:lnTo>
                    <a:pt x="1321" y="1817"/>
                  </a:lnTo>
                  <a:lnTo>
                    <a:pt x="1327" y="1826"/>
                  </a:lnTo>
                  <a:lnTo>
                    <a:pt x="1331" y="1834"/>
                  </a:lnTo>
                  <a:lnTo>
                    <a:pt x="1338" y="1841"/>
                  </a:lnTo>
                  <a:lnTo>
                    <a:pt x="1343" y="1847"/>
                  </a:lnTo>
                  <a:lnTo>
                    <a:pt x="1351" y="1853"/>
                  </a:lnTo>
                  <a:lnTo>
                    <a:pt x="1359" y="1857"/>
                  </a:lnTo>
                  <a:lnTo>
                    <a:pt x="1366" y="1860"/>
                  </a:lnTo>
                  <a:lnTo>
                    <a:pt x="1375" y="1864"/>
                  </a:lnTo>
                  <a:lnTo>
                    <a:pt x="1385" y="1865"/>
                  </a:lnTo>
                  <a:lnTo>
                    <a:pt x="1395" y="1865"/>
                  </a:lnTo>
                  <a:lnTo>
                    <a:pt x="1395" y="1865"/>
                  </a:lnTo>
                  <a:lnTo>
                    <a:pt x="1402" y="1865"/>
                  </a:lnTo>
                  <a:lnTo>
                    <a:pt x="1408" y="1864"/>
                  </a:lnTo>
                  <a:lnTo>
                    <a:pt x="1415" y="1862"/>
                  </a:lnTo>
                  <a:lnTo>
                    <a:pt x="1421" y="1860"/>
                  </a:lnTo>
                  <a:lnTo>
                    <a:pt x="1428" y="1857"/>
                  </a:lnTo>
                  <a:lnTo>
                    <a:pt x="1434" y="1853"/>
                  </a:lnTo>
                  <a:lnTo>
                    <a:pt x="1439" y="1849"/>
                  </a:lnTo>
                  <a:lnTo>
                    <a:pt x="1445" y="1844"/>
                  </a:lnTo>
                  <a:lnTo>
                    <a:pt x="1445" y="1849"/>
                  </a:lnTo>
                  <a:lnTo>
                    <a:pt x="1445" y="1849"/>
                  </a:lnTo>
                  <a:lnTo>
                    <a:pt x="1445" y="1858"/>
                  </a:lnTo>
                  <a:lnTo>
                    <a:pt x="1444" y="1868"/>
                  </a:lnTo>
                  <a:lnTo>
                    <a:pt x="1441" y="1878"/>
                  </a:lnTo>
                  <a:lnTo>
                    <a:pt x="1439" y="1882"/>
                  </a:lnTo>
                  <a:lnTo>
                    <a:pt x="1436" y="1887"/>
                  </a:lnTo>
                  <a:lnTo>
                    <a:pt x="1433" y="1891"/>
                  </a:lnTo>
                  <a:lnTo>
                    <a:pt x="1428" y="1896"/>
                  </a:lnTo>
                  <a:lnTo>
                    <a:pt x="1421" y="1899"/>
                  </a:lnTo>
                  <a:lnTo>
                    <a:pt x="1415" y="1901"/>
                  </a:lnTo>
                  <a:lnTo>
                    <a:pt x="1407" y="1904"/>
                  </a:lnTo>
                  <a:lnTo>
                    <a:pt x="1397" y="1905"/>
                  </a:lnTo>
                  <a:lnTo>
                    <a:pt x="1386" y="1908"/>
                  </a:lnTo>
                  <a:lnTo>
                    <a:pt x="1374" y="1908"/>
                  </a:lnTo>
                  <a:lnTo>
                    <a:pt x="1372" y="1908"/>
                  </a:lnTo>
                  <a:lnTo>
                    <a:pt x="1391" y="1951"/>
                  </a:lnTo>
                  <a:lnTo>
                    <a:pt x="1392" y="1951"/>
                  </a:lnTo>
                  <a:lnTo>
                    <a:pt x="1392" y="1951"/>
                  </a:lnTo>
                  <a:lnTo>
                    <a:pt x="1405" y="1951"/>
                  </a:lnTo>
                  <a:lnTo>
                    <a:pt x="1417" y="1948"/>
                  </a:lnTo>
                  <a:lnTo>
                    <a:pt x="1429" y="1946"/>
                  </a:lnTo>
                  <a:lnTo>
                    <a:pt x="1439" y="1943"/>
                  </a:lnTo>
                  <a:lnTo>
                    <a:pt x="1449" y="1940"/>
                  </a:lnTo>
                  <a:lnTo>
                    <a:pt x="1458" y="1935"/>
                  </a:lnTo>
                  <a:lnTo>
                    <a:pt x="1466" y="1929"/>
                  </a:lnTo>
                  <a:lnTo>
                    <a:pt x="1473" y="1923"/>
                  </a:lnTo>
                  <a:lnTo>
                    <a:pt x="1480" y="1915"/>
                  </a:lnTo>
                  <a:lnTo>
                    <a:pt x="1484" y="1907"/>
                  </a:lnTo>
                  <a:lnTo>
                    <a:pt x="1490" y="1898"/>
                  </a:lnTo>
                  <a:lnTo>
                    <a:pt x="1493" y="1888"/>
                  </a:lnTo>
                  <a:lnTo>
                    <a:pt x="1497" y="1877"/>
                  </a:lnTo>
                  <a:lnTo>
                    <a:pt x="1499" y="1866"/>
                  </a:lnTo>
                  <a:lnTo>
                    <a:pt x="1500" y="1854"/>
                  </a:lnTo>
                  <a:lnTo>
                    <a:pt x="1500" y="1839"/>
                  </a:lnTo>
                  <a:lnTo>
                    <a:pt x="1500" y="1639"/>
                  </a:lnTo>
                  <a:lnTo>
                    <a:pt x="1445" y="1639"/>
                  </a:lnTo>
                  <a:lnTo>
                    <a:pt x="1445" y="1654"/>
                  </a:lnTo>
                  <a:close/>
                  <a:moveTo>
                    <a:pt x="1445" y="1706"/>
                  </a:moveTo>
                  <a:lnTo>
                    <a:pt x="1445" y="1793"/>
                  </a:lnTo>
                  <a:lnTo>
                    <a:pt x="1445" y="1793"/>
                  </a:lnTo>
                  <a:lnTo>
                    <a:pt x="1438" y="1801"/>
                  </a:lnTo>
                  <a:lnTo>
                    <a:pt x="1429" y="1808"/>
                  </a:lnTo>
                  <a:lnTo>
                    <a:pt x="1425" y="1811"/>
                  </a:lnTo>
                  <a:lnTo>
                    <a:pt x="1419" y="1813"/>
                  </a:lnTo>
                  <a:lnTo>
                    <a:pt x="1413" y="1814"/>
                  </a:lnTo>
                  <a:lnTo>
                    <a:pt x="1406" y="1815"/>
                  </a:lnTo>
                  <a:lnTo>
                    <a:pt x="1406" y="1815"/>
                  </a:lnTo>
                  <a:lnTo>
                    <a:pt x="1398" y="1814"/>
                  </a:lnTo>
                  <a:lnTo>
                    <a:pt x="1392" y="1812"/>
                  </a:lnTo>
                  <a:lnTo>
                    <a:pt x="1384" y="1807"/>
                  </a:lnTo>
                  <a:lnTo>
                    <a:pt x="1378" y="1802"/>
                  </a:lnTo>
                  <a:lnTo>
                    <a:pt x="1373" y="1793"/>
                  </a:lnTo>
                  <a:lnTo>
                    <a:pt x="1369" y="1781"/>
                  </a:lnTo>
                  <a:lnTo>
                    <a:pt x="1365" y="1765"/>
                  </a:lnTo>
                  <a:lnTo>
                    <a:pt x="1364" y="1746"/>
                  </a:lnTo>
                  <a:lnTo>
                    <a:pt x="1364" y="1746"/>
                  </a:lnTo>
                  <a:lnTo>
                    <a:pt x="1365" y="1728"/>
                  </a:lnTo>
                  <a:lnTo>
                    <a:pt x="1369" y="1715"/>
                  </a:lnTo>
                  <a:lnTo>
                    <a:pt x="1373" y="1704"/>
                  </a:lnTo>
                  <a:lnTo>
                    <a:pt x="1378" y="1696"/>
                  </a:lnTo>
                  <a:lnTo>
                    <a:pt x="1384" y="1689"/>
                  </a:lnTo>
                  <a:lnTo>
                    <a:pt x="1392" y="1686"/>
                  </a:lnTo>
                  <a:lnTo>
                    <a:pt x="1398" y="1684"/>
                  </a:lnTo>
                  <a:lnTo>
                    <a:pt x="1406" y="1684"/>
                  </a:lnTo>
                  <a:lnTo>
                    <a:pt x="1406" y="1684"/>
                  </a:lnTo>
                  <a:lnTo>
                    <a:pt x="1413" y="1684"/>
                  </a:lnTo>
                  <a:lnTo>
                    <a:pt x="1419" y="1686"/>
                  </a:lnTo>
                  <a:lnTo>
                    <a:pt x="1426" y="1688"/>
                  </a:lnTo>
                  <a:lnTo>
                    <a:pt x="1430" y="1690"/>
                  </a:lnTo>
                  <a:lnTo>
                    <a:pt x="1435" y="1695"/>
                  </a:lnTo>
                  <a:lnTo>
                    <a:pt x="1439" y="1698"/>
                  </a:lnTo>
                  <a:lnTo>
                    <a:pt x="1445" y="1706"/>
                  </a:lnTo>
                  <a:lnTo>
                    <a:pt x="1445" y="1706"/>
                  </a:lnTo>
                  <a:close/>
                  <a:moveTo>
                    <a:pt x="1671" y="1693"/>
                  </a:moveTo>
                  <a:lnTo>
                    <a:pt x="1671" y="1693"/>
                  </a:lnTo>
                  <a:lnTo>
                    <a:pt x="1684" y="1686"/>
                  </a:lnTo>
                  <a:lnTo>
                    <a:pt x="1697" y="1682"/>
                  </a:lnTo>
                  <a:lnTo>
                    <a:pt x="1712" y="1678"/>
                  </a:lnTo>
                  <a:lnTo>
                    <a:pt x="1727" y="1677"/>
                  </a:lnTo>
                  <a:lnTo>
                    <a:pt x="1727" y="1677"/>
                  </a:lnTo>
                  <a:lnTo>
                    <a:pt x="1737" y="1678"/>
                  </a:lnTo>
                  <a:lnTo>
                    <a:pt x="1745" y="1679"/>
                  </a:lnTo>
                  <a:lnTo>
                    <a:pt x="1751" y="1682"/>
                  </a:lnTo>
                  <a:lnTo>
                    <a:pt x="1757" y="1686"/>
                  </a:lnTo>
                  <a:lnTo>
                    <a:pt x="1761" y="1690"/>
                  </a:lnTo>
                  <a:lnTo>
                    <a:pt x="1765" y="1696"/>
                  </a:lnTo>
                  <a:lnTo>
                    <a:pt x="1767" y="1701"/>
                  </a:lnTo>
                  <a:lnTo>
                    <a:pt x="1767" y="1709"/>
                  </a:lnTo>
                  <a:lnTo>
                    <a:pt x="1767" y="1725"/>
                  </a:lnTo>
                  <a:lnTo>
                    <a:pt x="1767" y="1725"/>
                  </a:lnTo>
                  <a:lnTo>
                    <a:pt x="1757" y="1720"/>
                  </a:lnTo>
                  <a:lnTo>
                    <a:pt x="1745" y="1717"/>
                  </a:lnTo>
                  <a:lnTo>
                    <a:pt x="1733" y="1715"/>
                  </a:lnTo>
                  <a:lnTo>
                    <a:pt x="1719" y="1714"/>
                  </a:lnTo>
                  <a:lnTo>
                    <a:pt x="1719" y="1714"/>
                  </a:lnTo>
                  <a:lnTo>
                    <a:pt x="1704" y="1715"/>
                  </a:lnTo>
                  <a:lnTo>
                    <a:pt x="1689" y="1718"/>
                  </a:lnTo>
                  <a:lnTo>
                    <a:pt x="1674" y="1722"/>
                  </a:lnTo>
                  <a:lnTo>
                    <a:pt x="1667" y="1726"/>
                  </a:lnTo>
                  <a:lnTo>
                    <a:pt x="1660" y="1730"/>
                  </a:lnTo>
                  <a:lnTo>
                    <a:pt x="1654" y="1734"/>
                  </a:lnTo>
                  <a:lnTo>
                    <a:pt x="1649" y="1740"/>
                  </a:lnTo>
                  <a:lnTo>
                    <a:pt x="1643" y="1746"/>
                  </a:lnTo>
                  <a:lnTo>
                    <a:pt x="1639" y="1752"/>
                  </a:lnTo>
                  <a:lnTo>
                    <a:pt x="1636" y="1760"/>
                  </a:lnTo>
                  <a:lnTo>
                    <a:pt x="1633" y="1769"/>
                  </a:lnTo>
                  <a:lnTo>
                    <a:pt x="1632" y="1778"/>
                  </a:lnTo>
                  <a:lnTo>
                    <a:pt x="1631" y="1786"/>
                  </a:lnTo>
                  <a:lnTo>
                    <a:pt x="1631" y="1786"/>
                  </a:lnTo>
                  <a:lnTo>
                    <a:pt x="1632" y="1797"/>
                  </a:lnTo>
                  <a:lnTo>
                    <a:pt x="1633" y="1807"/>
                  </a:lnTo>
                  <a:lnTo>
                    <a:pt x="1636" y="1815"/>
                  </a:lnTo>
                  <a:lnTo>
                    <a:pt x="1639" y="1824"/>
                  </a:lnTo>
                  <a:lnTo>
                    <a:pt x="1642" y="1830"/>
                  </a:lnTo>
                  <a:lnTo>
                    <a:pt x="1648" y="1837"/>
                  </a:lnTo>
                  <a:lnTo>
                    <a:pt x="1652" y="1843"/>
                  </a:lnTo>
                  <a:lnTo>
                    <a:pt x="1659" y="1848"/>
                  </a:lnTo>
                  <a:lnTo>
                    <a:pt x="1664" y="1853"/>
                  </a:lnTo>
                  <a:lnTo>
                    <a:pt x="1671" y="1856"/>
                  </a:lnTo>
                  <a:lnTo>
                    <a:pt x="1685" y="1861"/>
                  </a:lnTo>
                  <a:lnTo>
                    <a:pt x="1700" y="1865"/>
                  </a:lnTo>
                  <a:lnTo>
                    <a:pt x="1714" y="1866"/>
                  </a:lnTo>
                  <a:lnTo>
                    <a:pt x="1714" y="1866"/>
                  </a:lnTo>
                  <a:lnTo>
                    <a:pt x="1726" y="1864"/>
                  </a:lnTo>
                  <a:lnTo>
                    <a:pt x="1734" y="1862"/>
                  </a:lnTo>
                  <a:lnTo>
                    <a:pt x="1740" y="1860"/>
                  </a:lnTo>
                  <a:lnTo>
                    <a:pt x="1748" y="1857"/>
                  </a:lnTo>
                  <a:lnTo>
                    <a:pt x="1755" y="1853"/>
                  </a:lnTo>
                  <a:lnTo>
                    <a:pt x="1761" y="1848"/>
                  </a:lnTo>
                  <a:lnTo>
                    <a:pt x="1767" y="1843"/>
                  </a:lnTo>
                  <a:lnTo>
                    <a:pt x="1767" y="1860"/>
                  </a:lnTo>
                  <a:lnTo>
                    <a:pt x="1822" y="1860"/>
                  </a:lnTo>
                  <a:lnTo>
                    <a:pt x="1822" y="1710"/>
                  </a:lnTo>
                  <a:lnTo>
                    <a:pt x="1822" y="1710"/>
                  </a:lnTo>
                  <a:lnTo>
                    <a:pt x="1822" y="1701"/>
                  </a:lnTo>
                  <a:lnTo>
                    <a:pt x="1821" y="1694"/>
                  </a:lnTo>
                  <a:lnTo>
                    <a:pt x="1819" y="1686"/>
                  </a:lnTo>
                  <a:lnTo>
                    <a:pt x="1817" y="1678"/>
                  </a:lnTo>
                  <a:lnTo>
                    <a:pt x="1812" y="1672"/>
                  </a:lnTo>
                  <a:lnTo>
                    <a:pt x="1809" y="1665"/>
                  </a:lnTo>
                  <a:lnTo>
                    <a:pt x="1803" y="1659"/>
                  </a:lnTo>
                  <a:lnTo>
                    <a:pt x="1798" y="1654"/>
                  </a:lnTo>
                  <a:lnTo>
                    <a:pt x="1792" y="1650"/>
                  </a:lnTo>
                  <a:lnTo>
                    <a:pt x="1786" y="1645"/>
                  </a:lnTo>
                  <a:lnTo>
                    <a:pt x="1778" y="1642"/>
                  </a:lnTo>
                  <a:lnTo>
                    <a:pt x="1770" y="1639"/>
                  </a:lnTo>
                  <a:lnTo>
                    <a:pt x="1761" y="1636"/>
                  </a:lnTo>
                  <a:lnTo>
                    <a:pt x="1753" y="1635"/>
                  </a:lnTo>
                  <a:lnTo>
                    <a:pt x="1743" y="1634"/>
                  </a:lnTo>
                  <a:lnTo>
                    <a:pt x="1733" y="1633"/>
                  </a:lnTo>
                  <a:lnTo>
                    <a:pt x="1733" y="1633"/>
                  </a:lnTo>
                  <a:lnTo>
                    <a:pt x="1721" y="1634"/>
                  </a:lnTo>
                  <a:lnTo>
                    <a:pt x="1711" y="1634"/>
                  </a:lnTo>
                  <a:lnTo>
                    <a:pt x="1700" y="1636"/>
                  </a:lnTo>
                  <a:lnTo>
                    <a:pt x="1689" y="1639"/>
                  </a:lnTo>
                  <a:lnTo>
                    <a:pt x="1679" y="1642"/>
                  </a:lnTo>
                  <a:lnTo>
                    <a:pt x="1669" y="1645"/>
                  </a:lnTo>
                  <a:lnTo>
                    <a:pt x="1659" y="1650"/>
                  </a:lnTo>
                  <a:lnTo>
                    <a:pt x="1649" y="1655"/>
                  </a:lnTo>
                  <a:lnTo>
                    <a:pt x="1671" y="1693"/>
                  </a:lnTo>
                  <a:close/>
                  <a:moveTo>
                    <a:pt x="1686" y="1786"/>
                  </a:moveTo>
                  <a:lnTo>
                    <a:pt x="1686" y="1786"/>
                  </a:lnTo>
                  <a:lnTo>
                    <a:pt x="1686" y="1780"/>
                  </a:lnTo>
                  <a:lnTo>
                    <a:pt x="1689" y="1773"/>
                  </a:lnTo>
                  <a:lnTo>
                    <a:pt x="1692" y="1768"/>
                  </a:lnTo>
                  <a:lnTo>
                    <a:pt x="1696" y="1763"/>
                  </a:lnTo>
                  <a:lnTo>
                    <a:pt x="1702" y="1760"/>
                  </a:lnTo>
                  <a:lnTo>
                    <a:pt x="1708" y="1758"/>
                  </a:lnTo>
                  <a:lnTo>
                    <a:pt x="1716" y="1755"/>
                  </a:lnTo>
                  <a:lnTo>
                    <a:pt x="1724" y="1755"/>
                  </a:lnTo>
                  <a:lnTo>
                    <a:pt x="1724" y="1755"/>
                  </a:lnTo>
                  <a:lnTo>
                    <a:pt x="1736" y="1755"/>
                  </a:lnTo>
                  <a:lnTo>
                    <a:pt x="1747" y="1758"/>
                  </a:lnTo>
                  <a:lnTo>
                    <a:pt x="1757" y="1761"/>
                  </a:lnTo>
                  <a:lnTo>
                    <a:pt x="1767" y="1766"/>
                  </a:lnTo>
                  <a:lnTo>
                    <a:pt x="1767" y="1796"/>
                  </a:lnTo>
                  <a:lnTo>
                    <a:pt x="1767" y="1796"/>
                  </a:lnTo>
                  <a:lnTo>
                    <a:pt x="1765" y="1801"/>
                  </a:lnTo>
                  <a:lnTo>
                    <a:pt x="1760" y="1805"/>
                  </a:lnTo>
                  <a:lnTo>
                    <a:pt x="1756" y="1810"/>
                  </a:lnTo>
                  <a:lnTo>
                    <a:pt x="1750" y="1813"/>
                  </a:lnTo>
                  <a:lnTo>
                    <a:pt x="1745" y="1816"/>
                  </a:lnTo>
                  <a:lnTo>
                    <a:pt x="1738" y="1818"/>
                  </a:lnTo>
                  <a:lnTo>
                    <a:pt x="1732" y="1819"/>
                  </a:lnTo>
                  <a:lnTo>
                    <a:pt x="1724" y="1821"/>
                  </a:lnTo>
                  <a:lnTo>
                    <a:pt x="1724" y="1821"/>
                  </a:lnTo>
                  <a:lnTo>
                    <a:pt x="1716" y="1819"/>
                  </a:lnTo>
                  <a:lnTo>
                    <a:pt x="1708" y="1817"/>
                  </a:lnTo>
                  <a:lnTo>
                    <a:pt x="1702" y="1815"/>
                  </a:lnTo>
                  <a:lnTo>
                    <a:pt x="1696" y="1811"/>
                  </a:lnTo>
                  <a:lnTo>
                    <a:pt x="1692" y="1806"/>
                  </a:lnTo>
                  <a:lnTo>
                    <a:pt x="1689" y="1801"/>
                  </a:lnTo>
                  <a:lnTo>
                    <a:pt x="1687" y="1794"/>
                  </a:lnTo>
                  <a:lnTo>
                    <a:pt x="1686" y="1786"/>
                  </a:lnTo>
                  <a:lnTo>
                    <a:pt x="1686" y="1786"/>
                  </a:lnTo>
                  <a:close/>
                  <a:moveTo>
                    <a:pt x="2333" y="1796"/>
                  </a:moveTo>
                  <a:lnTo>
                    <a:pt x="2333" y="1796"/>
                  </a:lnTo>
                  <a:lnTo>
                    <a:pt x="2325" y="1803"/>
                  </a:lnTo>
                  <a:lnTo>
                    <a:pt x="2315" y="1808"/>
                  </a:lnTo>
                  <a:lnTo>
                    <a:pt x="2310" y="1811"/>
                  </a:lnTo>
                  <a:lnTo>
                    <a:pt x="2303" y="1813"/>
                  </a:lnTo>
                  <a:lnTo>
                    <a:pt x="2297" y="1814"/>
                  </a:lnTo>
                  <a:lnTo>
                    <a:pt x="2290" y="1815"/>
                  </a:lnTo>
                  <a:lnTo>
                    <a:pt x="2290" y="1815"/>
                  </a:lnTo>
                  <a:lnTo>
                    <a:pt x="2285" y="1814"/>
                  </a:lnTo>
                  <a:lnTo>
                    <a:pt x="2278" y="1814"/>
                  </a:lnTo>
                  <a:lnTo>
                    <a:pt x="2270" y="1812"/>
                  </a:lnTo>
                  <a:lnTo>
                    <a:pt x="2261" y="1807"/>
                  </a:lnTo>
                  <a:lnTo>
                    <a:pt x="2254" y="1802"/>
                  </a:lnTo>
                  <a:lnTo>
                    <a:pt x="2250" y="1797"/>
                  </a:lnTo>
                  <a:lnTo>
                    <a:pt x="2247" y="1793"/>
                  </a:lnTo>
                  <a:lnTo>
                    <a:pt x="2245" y="1787"/>
                  </a:lnTo>
                  <a:lnTo>
                    <a:pt x="2243" y="1781"/>
                  </a:lnTo>
                  <a:lnTo>
                    <a:pt x="2242" y="1774"/>
                  </a:lnTo>
                  <a:lnTo>
                    <a:pt x="2240" y="1766"/>
                  </a:lnTo>
                  <a:lnTo>
                    <a:pt x="2376" y="1766"/>
                  </a:lnTo>
                  <a:lnTo>
                    <a:pt x="2376" y="1766"/>
                  </a:lnTo>
                  <a:lnTo>
                    <a:pt x="2377" y="1750"/>
                  </a:lnTo>
                  <a:lnTo>
                    <a:pt x="2377" y="1750"/>
                  </a:lnTo>
                  <a:lnTo>
                    <a:pt x="2377" y="1737"/>
                  </a:lnTo>
                  <a:lnTo>
                    <a:pt x="2375" y="1725"/>
                  </a:lnTo>
                  <a:lnTo>
                    <a:pt x="2374" y="1712"/>
                  </a:lnTo>
                  <a:lnTo>
                    <a:pt x="2371" y="1701"/>
                  </a:lnTo>
                  <a:lnTo>
                    <a:pt x="2367" y="1691"/>
                  </a:lnTo>
                  <a:lnTo>
                    <a:pt x="2363" y="1682"/>
                  </a:lnTo>
                  <a:lnTo>
                    <a:pt x="2357" y="1673"/>
                  </a:lnTo>
                  <a:lnTo>
                    <a:pt x="2352" y="1665"/>
                  </a:lnTo>
                  <a:lnTo>
                    <a:pt x="2345" y="1657"/>
                  </a:lnTo>
                  <a:lnTo>
                    <a:pt x="2339" y="1652"/>
                  </a:lnTo>
                  <a:lnTo>
                    <a:pt x="2331" y="1646"/>
                  </a:lnTo>
                  <a:lnTo>
                    <a:pt x="2322" y="1642"/>
                  </a:lnTo>
                  <a:lnTo>
                    <a:pt x="2313" y="1639"/>
                  </a:lnTo>
                  <a:lnTo>
                    <a:pt x="2304" y="1635"/>
                  </a:lnTo>
                  <a:lnTo>
                    <a:pt x="2294" y="1634"/>
                  </a:lnTo>
                  <a:lnTo>
                    <a:pt x="2283" y="1633"/>
                  </a:lnTo>
                  <a:lnTo>
                    <a:pt x="2283" y="1633"/>
                  </a:lnTo>
                  <a:lnTo>
                    <a:pt x="2274" y="1634"/>
                  </a:lnTo>
                  <a:lnTo>
                    <a:pt x="2264" y="1635"/>
                  </a:lnTo>
                  <a:lnTo>
                    <a:pt x="2254" y="1639"/>
                  </a:lnTo>
                  <a:lnTo>
                    <a:pt x="2244" y="1642"/>
                  </a:lnTo>
                  <a:lnTo>
                    <a:pt x="2235" y="1646"/>
                  </a:lnTo>
                  <a:lnTo>
                    <a:pt x="2227" y="1653"/>
                  </a:lnTo>
                  <a:lnTo>
                    <a:pt x="2219" y="1658"/>
                  </a:lnTo>
                  <a:lnTo>
                    <a:pt x="2213" y="1666"/>
                  </a:lnTo>
                  <a:lnTo>
                    <a:pt x="2206" y="1674"/>
                  </a:lnTo>
                  <a:lnTo>
                    <a:pt x="2201" y="1683"/>
                  </a:lnTo>
                  <a:lnTo>
                    <a:pt x="2196" y="1693"/>
                  </a:lnTo>
                  <a:lnTo>
                    <a:pt x="2192" y="1703"/>
                  </a:lnTo>
                  <a:lnTo>
                    <a:pt x="2189" y="1714"/>
                  </a:lnTo>
                  <a:lnTo>
                    <a:pt x="2186" y="1726"/>
                  </a:lnTo>
                  <a:lnTo>
                    <a:pt x="2185" y="1737"/>
                  </a:lnTo>
                  <a:lnTo>
                    <a:pt x="2184" y="1750"/>
                  </a:lnTo>
                  <a:lnTo>
                    <a:pt x="2184" y="1750"/>
                  </a:lnTo>
                  <a:lnTo>
                    <a:pt x="2185" y="1762"/>
                  </a:lnTo>
                  <a:lnTo>
                    <a:pt x="2186" y="1774"/>
                  </a:lnTo>
                  <a:lnTo>
                    <a:pt x="2189" y="1786"/>
                  </a:lnTo>
                  <a:lnTo>
                    <a:pt x="2192" y="1797"/>
                  </a:lnTo>
                  <a:lnTo>
                    <a:pt x="2196" y="1807"/>
                  </a:lnTo>
                  <a:lnTo>
                    <a:pt x="2201" y="1817"/>
                  </a:lnTo>
                  <a:lnTo>
                    <a:pt x="2206" y="1826"/>
                  </a:lnTo>
                  <a:lnTo>
                    <a:pt x="2213" y="1834"/>
                  </a:lnTo>
                  <a:lnTo>
                    <a:pt x="2221" y="1840"/>
                  </a:lnTo>
                  <a:lnTo>
                    <a:pt x="2228" y="1847"/>
                  </a:lnTo>
                  <a:lnTo>
                    <a:pt x="2237" y="1853"/>
                  </a:lnTo>
                  <a:lnTo>
                    <a:pt x="2246" y="1857"/>
                  </a:lnTo>
                  <a:lnTo>
                    <a:pt x="2256" y="1860"/>
                  </a:lnTo>
                  <a:lnTo>
                    <a:pt x="2267" y="1864"/>
                  </a:lnTo>
                  <a:lnTo>
                    <a:pt x="2278" y="1865"/>
                  </a:lnTo>
                  <a:lnTo>
                    <a:pt x="2290" y="1866"/>
                  </a:lnTo>
                  <a:lnTo>
                    <a:pt x="2290" y="1866"/>
                  </a:lnTo>
                  <a:lnTo>
                    <a:pt x="2301" y="1865"/>
                  </a:lnTo>
                  <a:lnTo>
                    <a:pt x="2311" y="1864"/>
                  </a:lnTo>
                  <a:lnTo>
                    <a:pt x="2322" y="1860"/>
                  </a:lnTo>
                  <a:lnTo>
                    <a:pt x="2332" y="1857"/>
                  </a:lnTo>
                  <a:lnTo>
                    <a:pt x="2342" y="1851"/>
                  </a:lnTo>
                  <a:lnTo>
                    <a:pt x="2351" y="1846"/>
                  </a:lnTo>
                  <a:lnTo>
                    <a:pt x="2360" y="1838"/>
                  </a:lnTo>
                  <a:lnTo>
                    <a:pt x="2368" y="1830"/>
                  </a:lnTo>
                  <a:lnTo>
                    <a:pt x="2333" y="1796"/>
                  </a:lnTo>
                  <a:close/>
                  <a:moveTo>
                    <a:pt x="2242" y="1726"/>
                  </a:moveTo>
                  <a:lnTo>
                    <a:pt x="2242" y="1726"/>
                  </a:lnTo>
                  <a:lnTo>
                    <a:pt x="2243" y="1716"/>
                  </a:lnTo>
                  <a:lnTo>
                    <a:pt x="2245" y="1707"/>
                  </a:lnTo>
                  <a:lnTo>
                    <a:pt x="2248" y="1699"/>
                  </a:lnTo>
                  <a:lnTo>
                    <a:pt x="2254" y="1693"/>
                  </a:lnTo>
                  <a:lnTo>
                    <a:pt x="2259" y="1687"/>
                  </a:lnTo>
                  <a:lnTo>
                    <a:pt x="2266" y="1684"/>
                  </a:lnTo>
                  <a:lnTo>
                    <a:pt x="2274" y="1680"/>
                  </a:lnTo>
                  <a:lnTo>
                    <a:pt x="2282" y="1680"/>
                  </a:lnTo>
                  <a:lnTo>
                    <a:pt x="2282" y="1680"/>
                  </a:lnTo>
                  <a:lnTo>
                    <a:pt x="2292" y="1682"/>
                  </a:lnTo>
                  <a:lnTo>
                    <a:pt x="2301" y="1684"/>
                  </a:lnTo>
                  <a:lnTo>
                    <a:pt x="2308" y="1688"/>
                  </a:lnTo>
                  <a:lnTo>
                    <a:pt x="2313" y="1695"/>
                  </a:lnTo>
                  <a:lnTo>
                    <a:pt x="2318" y="1701"/>
                  </a:lnTo>
                  <a:lnTo>
                    <a:pt x="2321" y="1709"/>
                  </a:lnTo>
                  <a:lnTo>
                    <a:pt x="2323" y="1718"/>
                  </a:lnTo>
                  <a:lnTo>
                    <a:pt x="2324" y="1726"/>
                  </a:lnTo>
                  <a:lnTo>
                    <a:pt x="2242" y="1726"/>
                  </a:lnTo>
                  <a:close/>
                  <a:moveTo>
                    <a:pt x="2864" y="1796"/>
                  </a:moveTo>
                  <a:lnTo>
                    <a:pt x="2864" y="1796"/>
                  </a:lnTo>
                  <a:lnTo>
                    <a:pt x="2855" y="1803"/>
                  </a:lnTo>
                  <a:lnTo>
                    <a:pt x="2846" y="1808"/>
                  </a:lnTo>
                  <a:lnTo>
                    <a:pt x="2840" y="1811"/>
                  </a:lnTo>
                  <a:lnTo>
                    <a:pt x="2834" y="1813"/>
                  </a:lnTo>
                  <a:lnTo>
                    <a:pt x="2828" y="1814"/>
                  </a:lnTo>
                  <a:lnTo>
                    <a:pt x="2820" y="1815"/>
                  </a:lnTo>
                  <a:lnTo>
                    <a:pt x="2820" y="1815"/>
                  </a:lnTo>
                  <a:lnTo>
                    <a:pt x="2814" y="1814"/>
                  </a:lnTo>
                  <a:lnTo>
                    <a:pt x="2808" y="1814"/>
                  </a:lnTo>
                  <a:lnTo>
                    <a:pt x="2800" y="1812"/>
                  </a:lnTo>
                  <a:lnTo>
                    <a:pt x="2792" y="1807"/>
                  </a:lnTo>
                  <a:lnTo>
                    <a:pt x="2784" y="1802"/>
                  </a:lnTo>
                  <a:lnTo>
                    <a:pt x="2781" y="1797"/>
                  </a:lnTo>
                  <a:lnTo>
                    <a:pt x="2778" y="1793"/>
                  </a:lnTo>
                  <a:lnTo>
                    <a:pt x="2776" y="1787"/>
                  </a:lnTo>
                  <a:lnTo>
                    <a:pt x="2773" y="1781"/>
                  </a:lnTo>
                  <a:lnTo>
                    <a:pt x="2771" y="1774"/>
                  </a:lnTo>
                  <a:lnTo>
                    <a:pt x="2770" y="1766"/>
                  </a:lnTo>
                  <a:lnTo>
                    <a:pt x="2907" y="1766"/>
                  </a:lnTo>
                  <a:lnTo>
                    <a:pt x="2907" y="1766"/>
                  </a:lnTo>
                  <a:lnTo>
                    <a:pt x="2908" y="1750"/>
                  </a:lnTo>
                  <a:lnTo>
                    <a:pt x="2908" y="1750"/>
                  </a:lnTo>
                  <a:lnTo>
                    <a:pt x="2907" y="1737"/>
                  </a:lnTo>
                  <a:lnTo>
                    <a:pt x="2906" y="1725"/>
                  </a:lnTo>
                  <a:lnTo>
                    <a:pt x="2904" y="1712"/>
                  </a:lnTo>
                  <a:lnTo>
                    <a:pt x="2901" y="1701"/>
                  </a:lnTo>
                  <a:lnTo>
                    <a:pt x="2897" y="1691"/>
                  </a:lnTo>
                  <a:lnTo>
                    <a:pt x="2893" y="1682"/>
                  </a:lnTo>
                  <a:lnTo>
                    <a:pt x="2888" y="1673"/>
                  </a:lnTo>
                  <a:lnTo>
                    <a:pt x="2883" y="1665"/>
                  </a:lnTo>
                  <a:lnTo>
                    <a:pt x="2876" y="1657"/>
                  </a:lnTo>
                  <a:lnTo>
                    <a:pt x="2868" y="1652"/>
                  </a:lnTo>
                  <a:lnTo>
                    <a:pt x="2861" y="1646"/>
                  </a:lnTo>
                  <a:lnTo>
                    <a:pt x="2853" y="1642"/>
                  </a:lnTo>
                  <a:lnTo>
                    <a:pt x="2844" y="1639"/>
                  </a:lnTo>
                  <a:lnTo>
                    <a:pt x="2834" y="1635"/>
                  </a:lnTo>
                  <a:lnTo>
                    <a:pt x="2824" y="1634"/>
                  </a:lnTo>
                  <a:lnTo>
                    <a:pt x="2814" y="1633"/>
                  </a:lnTo>
                  <a:lnTo>
                    <a:pt x="2814" y="1633"/>
                  </a:lnTo>
                  <a:lnTo>
                    <a:pt x="2803" y="1634"/>
                  </a:lnTo>
                  <a:lnTo>
                    <a:pt x="2793" y="1635"/>
                  </a:lnTo>
                  <a:lnTo>
                    <a:pt x="2783" y="1639"/>
                  </a:lnTo>
                  <a:lnTo>
                    <a:pt x="2775" y="1642"/>
                  </a:lnTo>
                  <a:lnTo>
                    <a:pt x="2766" y="1646"/>
                  </a:lnTo>
                  <a:lnTo>
                    <a:pt x="2757" y="1653"/>
                  </a:lnTo>
                  <a:lnTo>
                    <a:pt x="2750" y="1658"/>
                  </a:lnTo>
                  <a:lnTo>
                    <a:pt x="2743" y="1666"/>
                  </a:lnTo>
                  <a:lnTo>
                    <a:pt x="2736" y="1674"/>
                  </a:lnTo>
                  <a:lnTo>
                    <a:pt x="2730" y="1683"/>
                  </a:lnTo>
                  <a:lnTo>
                    <a:pt x="2726" y="1693"/>
                  </a:lnTo>
                  <a:lnTo>
                    <a:pt x="2722" y="1703"/>
                  </a:lnTo>
                  <a:lnTo>
                    <a:pt x="2719" y="1714"/>
                  </a:lnTo>
                  <a:lnTo>
                    <a:pt x="2716" y="1726"/>
                  </a:lnTo>
                  <a:lnTo>
                    <a:pt x="2715" y="1737"/>
                  </a:lnTo>
                  <a:lnTo>
                    <a:pt x="2715" y="1750"/>
                  </a:lnTo>
                  <a:lnTo>
                    <a:pt x="2715" y="1750"/>
                  </a:lnTo>
                  <a:lnTo>
                    <a:pt x="2715" y="1762"/>
                  </a:lnTo>
                  <a:lnTo>
                    <a:pt x="2716" y="1774"/>
                  </a:lnTo>
                  <a:lnTo>
                    <a:pt x="2718" y="1786"/>
                  </a:lnTo>
                  <a:lnTo>
                    <a:pt x="2722" y="1797"/>
                  </a:lnTo>
                  <a:lnTo>
                    <a:pt x="2726" y="1807"/>
                  </a:lnTo>
                  <a:lnTo>
                    <a:pt x="2732" y="1817"/>
                  </a:lnTo>
                  <a:lnTo>
                    <a:pt x="2737" y="1826"/>
                  </a:lnTo>
                  <a:lnTo>
                    <a:pt x="2744" y="1834"/>
                  </a:lnTo>
                  <a:lnTo>
                    <a:pt x="2750" y="1840"/>
                  </a:lnTo>
                  <a:lnTo>
                    <a:pt x="2758" y="1847"/>
                  </a:lnTo>
                  <a:lnTo>
                    <a:pt x="2767" y="1853"/>
                  </a:lnTo>
                  <a:lnTo>
                    <a:pt x="2777" y="1857"/>
                  </a:lnTo>
                  <a:lnTo>
                    <a:pt x="2787" y="1860"/>
                  </a:lnTo>
                  <a:lnTo>
                    <a:pt x="2797" y="1864"/>
                  </a:lnTo>
                  <a:lnTo>
                    <a:pt x="2809" y="1865"/>
                  </a:lnTo>
                  <a:lnTo>
                    <a:pt x="2820" y="1866"/>
                  </a:lnTo>
                  <a:lnTo>
                    <a:pt x="2820" y="1866"/>
                  </a:lnTo>
                  <a:lnTo>
                    <a:pt x="2831" y="1865"/>
                  </a:lnTo>
                  <a:lnTo>
                    <a:pt x="2842" y="1864"/>
                  </a:lnTo>
                  <a:lnTo>
                    <a:pt x="2852" y="1860"/>
                  </a:lnTo>
                  <a:lnTo>
                    <a:pt x="2862" y="1857"/>
                  </a:lnTo>
                  <a:lnTo>
                    <a:pt x="2872" y="1851"/>
                  </a:lnTo>
                  <a:lnTo>
                    <a:pt x="2882" y="1846"/>
                  </a:lnTo>
                  <a:lnTo>
                    <a:pt x="2890" y="1838"/>
                  </a:lnTo>
                  <a:lnTo>
                    <a:pt x="2898" y="1830"/>
                  </a:lnTo>
                  <a:lnTo>
                    <a:pt x="2864" y="1796"/>
                  </a:lnTo>
                  <a:close/>
                  <a:moveTo>
                    <a:pt x="2771" y="1726"/>
                  </a:moveTo>
                  <a:lnTo>
                    <a:pt x="2771" y="1726"/>
                  </a:lnTo>
                  <a:lnTo>
                    <a:pt x="2772" y="1716"/>
                  </a:lnTo>
                  <a:lnTo>
                    <a:pt x="2776" y="1707"/>
                  </a:lnTo>
                  <a:lnTo>
                    <a:pt x="2779" y="1699"/>
                  </a:lnTo>
                  <a:lnTo>
                    <a:pt x="2783" y="1693"/>
                  </a:lnTo>
                  <a:lnTo>
                    <a:pt x="2790" y="1687"/>
                  </a:lnTo>
                  <a:lnTo>
                    <a:pt x="2797" y="1684"/>
                  </a:lnTo>
                  <a:lnTo>
                    <a:pt x="2804" y="1680"/>
                  </a:lnTo>
                  <a:lnTo>
                    <a:pt x="2813" y="1680"/>
                  </a:lnTo>
                  <a:lnTo>
                    <a:pt x="2813" y="1680"/>
                  </a:lnTo>
                  <a:lnTo>
                    <a:pt x="2823" y="1682"/>
                  </a:lnTo>
                  <a:lnTo>
                    <a:pt x="2831" y="1684"/>
                  </a:lnTo>
                  <a:lnTo>
                    <a:pt x="2839" y="1688"/>
                  </a:lnTo>
                  <a:lnTo>
                    <a:pt x="2844" y="1695"/>
                  </a:lnTo>
                  <a:lnTo>
                    <a:pt x="2849" y="1701"/>
                  </a:lnTo>
                  <a:lnTo>
                    <a:pt x="2852" y="1709"/>
                  </a:lnTo>
                  <a:lnTo>
                    <a:pt x="2854" y="1718"/>
                  </a:lnTo>
                  <a:lnTo>
                    <a:pt x="2855" y="1726"/>
                  </a:lnTo>
                  <a:lnTo>
                    <a:pt x="2771" y="1726"/>
                  </a:lnTo>
                  <a:close/>
                  <a:moveTo>
                    <a:pt x="2639" y="1783"/>
                  </a:moveTo>
                  <a:lnTo>
                    <a:pt x="2639" y="1783"/>
                  </a:lnTo>
                  <a:lnTo>
                    <a:pt x="2639" y="1791"/>
                  </a:lnTo>
                  <a:lnTo>
                    <a:pt x="2640" y="1796"/>
                  </a:lnTo>
                  <a:lnTo>
                    <a:pt x="2642" y="1802"/>
                  </a:lnTo>
                  <a:lnTo>
                    <a:pt x="2644" y="1806"/>
                  </a:lnTo>
                  <a:lnTo>
                    <a:pt x="2648" y="1810"/>
                  </a:lnTo>
                  <a:lnTo>
                    <a:pt x="2652" y="1812"/>
                  </a:lnTo>
                  <a:lnTo>
                    <a:pt x="2656" y="1813"/>
                  </a:lnTo>
                  <a:lnTo>
                    <a:pt x="2663" y="1813"/>
                  </a:lnTo>
                  <a:lnTo>
                    <a:pt x="2663" y="1813"/>
                  </a:lnTo>
                  <a:lnTo>
                    <a:pt x="2671" y="1813"/>
                  </a:lnTo>
                  <a:lnTo>
                    <a:pt x="2680" y="1811"/>
                  </a:lnTo>
                  <a:lnTo>
                    <a:pt x="2688" y="1807"/>
                  </a:lnTo>
                  <a:lnTo>
                    <a:pt x="2696" y="1803"/>
                  </a:lnTo>
                  <a:lnTo>
                    <a:pt x="2690" y="1855"/>
                  </a:lnTo>
                  <a:lnTo>
                    <a:pt x="2690" y="1855"/>
                  </a:lnTo>
                  <a:lnTo>
                    <a:pt x="2680" y="1859"/>
                  </a:lnTo>
                  <a:lnTo>
                    <a:pt x="2668" y="1862"/>
                  </a:lnTo>
                  <a:lnTo>
                    <a:pt x="2655" y="1865"/>
                  </a:lnTo>
                  <a:lnTo>
                    <a:pt x="2643" y="1866"/>
                  </a:lnTo>
                  <a:lnTo>
                    <a:pt x="2643" y="1866"/>
                  </a:lnTo>
                  <a:lnTo>
                    <a:pt x="2636" y="1865"/>
                  </a:lnTo>
                  <a:lnTo>
                    <a:pt x="2628" y="1864"/>
                  </a:lnTo>
                  <a:lnTo>
                    <a:pt x="2621" y="1861"/>
                  </a:lnTo>
                  <a:lnTo>
                    <a:pt x="2616" y="1859"/>
                  </a:lnTo>
                  <a:lnTo>
                    <a:pt x="2610" y="1856"/>
                  </a:lnTo>
                  <a:lnTo>
                    <a:pt x="2605" y="1853"/>
                  </a:lnTo>
                  <a:lnTo>
                    <a:pt x="2601" y="1848"/>
                  </a:lnTo>
                  <a:lnTo>
                    <a:pt x="2597" y="1843"/>
                  </a:lnTo>
                  <a:lnTo>
                    <a:pt x="2591" y="1833"/>
                  </a:lnTo>
                  <a:lnTo>
                    <a:pt x="2587" y="1821"/>
                  </a:lnTo>
                  <a:lnTo>
                    <a:pt x="2585" y="1810"/>
                  </a:lnTo>
                  <a:lnTo>
                    <a:pt x="2584" y="1797"/>
                  </a:lnTo>
                  <a:lnTo>
                    <a:pt x="2584" y="1689"/>
                  </a:lnTo>
                  <a:lnTo>
                    <a:pt x="2549" y="1689"/>
                  </a:lnTo>
                  <a:lnTo>
                    <a:pt x="2549" y="1639"/>
                  </a:lnTo>
                  <a:lnTo>
                    <a:pt x="2584" y="1639"/>
                  </a:lnTo>
                  <a:lnTo>
                    <a:pt x="2584" y="1581"/>
                  </a:lnTo>
                  <a:lnTo>
                    <a:pt x="2639" y="1554"/>
                  </a:lnTo>
                  <a:lnTo>
                    <a:pt x="2639" y="1639"/>
                  </a:lnTo>
                  <a:lnTo>
                    <a:pt x="2688" y="1639"/>
                  </a:lnTo>
                  <a:lnTo>
                    <a:pt x="2688" y="1689"/>
                  </a:lnTo>
                  <a:lnTo>
                    <a:pt x="2639" y="1689"/>
                  </a:lnTo>
                  <a:lnTo>
                    <a:pt x="2639" y="1783"/>
                  </a:lnTo>
                  <a:close/>
                  <a:moveTo>
                    <a:pt x="2532" y="1855"/>
                  </a:moveTo>
                  <a:lnTo>
                    <a:pt x="2532" y="1855"/>
                  </a:lnTo>
                  <a:lnTo>
                    <a:pt x="2522" y="1859"/>
                  </a:lnTo>
                  <a:lnTo>
                    <a:pt x="2511" y="1862"/>
                  </a:lnTo>
                  <a:lnTo>
                    <a:pt x="2499" y="1865"/>
                  </a:lnTo>
                  <a:lnTo>
                    <a:pt x="2487" y="1866"/>
                  </a:lnTo>
                  <a:lnTo>
                    <a:pt x="2487" y="1866"/>
                  </a:lnTo>
                  <a:lnTo>
                    <a:pt x="2478" y="1865"/>
                  </a:lnTo>
                  <a:lnTo>
                    <a:pt x="2471" y="1864"/>
                  </a:lnTo>
                  <a:lnTo>
                    <a:pt x="2464" y="1861"/>
                  </a:lnTo>
                  <a:lnTo>
                    <a:pt x="2458" y="1859"/>
                  </a:lnTo>
                  <a:lnTo>
                    <a:pt x="2453" y="1856"/>
                  </a:lnTo>
                  <a:lnTo>
                    <a:pt x="2448" y="1853"/>
                  </a:lnTo>
                  <a:lnTo>
                    <a:pt x="2443" y="1848"/>
                  </a:lnTo>
                  <a:lnTo>
                    <a:pt x="2440" y="1843"/>
                  </a:lnTo>
                  <a:lnTo>
                    <a:pt x="2434" y="1833"/>
                  </a:lnTo>
                  <a:lnTo>
                    <a:pt x="2430" y="1821"/>
                  </a:lnTo>
                  <a:lnTo>
                    <a:pt x="2427" y="1810"/>
                  </a:lnTo>
                  <a:lnTo>
                    <a:pt x="2427" y="1797"/>
                  </a:lnTo>
                  <a:lnTo>
                    <a:pt x="2427" y="1689"/>
                  </a:lnTo>
                  <a:lnTo>
                    <a:pt x="2393" y="1689"/>
                  </a:lnTo>
                  <a:lnTo>
                    <a:pt x="2393" y="1639"/>
                  </a:lnTo>
                  <a:lnTo>
                    <a:pt x="2427" y="1639"/>
                  </a:lnTo>
                  <a:lnTo>
                    <a:pt x="2427" y="1581"/>
                  </a:lnTo>
                  <a:lnTo>
                    <a:pt x="2482" y="1554"/>
                  </a:lnTo>
                  <a:lnTo>
                    <a:pt x="2482" y="1639"/>
                  </a:lnTo>
                  <a:lnTo>
                    <a:pt x="2528" y="1639"/>
                  </a:lnTo>
                  <a:lnTo>
                    <a:pt x="2528" y="1689"/>
                  </a:lnTo>
                  <a:lnTo>
                    <a:pt x="2482" y="1689"/>
                  </a:lnTo>
                  <a:lnTo>
                    <a:pt x="2482" y="1783"/>
                  </a:lnTo>
                  <a:lnTo>
                    <a:pt x="2482" y="1783"/>
                  </a:lnTo>
                  <a:lnTo>
                    <a:pt x="2482" y="1791"/>
                  </a:lnTo>
                  <a:lnTo>
                    <a:pt x="2483" y="1796"/>
                  </a:lnTo>
                  <a:lnTo>
                    <a:pt x="2485" y="1802"/>
                  </a:lnTo>
                  <a:lnTo>
                    <a:pt x="2488" y="1806"/>
                  </a:lnTo>
                  <a:lnTo>
                    <a:pt x="2491" y="1810"/>
                  </a:lnTo>
                  <a:lnTo>
                    <a:pt x="2495" y="1812"/>
                  </a:lnTo>
                  <a:lnTo>
                    <a:pt x="2500" y="1813"/>
                  </a:lnTo>
                  <a:lnTo>
                    <a:pt x="2505" y="1813"/>
                  </a:lnTo>
                  <a:lnTo>
                    <a:pt x="2505" y="1813"/>
                  </a:lnTo>
                  <a:lnTo>
                    <a:pt x="2514" y="1813"/>
                  </a:lnTo>
                  <a:lnTo>
                    <a:pt x="2523" y="1811"/>
                  </a:lnTo>
                  <a:lnTo>
                    <a:pt x="2531" y="1807"/>
                  </a:lnTo>
                  <a:lnTo>
                    <a:pt x="2538" y="1803"/>
                  </a:lnTo>
                  <a:lnTo>
                    <a:pt x="2532" y="1855"/>
                  </a:lnTo>
                  <a:close/>
                  <a:moveTo>
                    <a:pt x="3074" y="1700"/>
                  </a:moveTo>
                  <a:lnTo>
                    <a:pt x="3074" y="1700"/>
                  </a:lnTo>
                  <a:lnTo>
                    <a:pt x="3066" y="1695"/>
                  </a:lnTo>
                  <a:lnTo>
                    <a:pt x="3057" y="1691"/>
                  </a:lnTo>
                  <a:lnTo>
                    <a:pt x="3047" y="1689"/>
                  </a:lnTo>
                  <a:lnTo>
                    <a:pt x="3037" y="1688"/>
                  </a:lnTo>
                  <a:lnTo>
                    <a:pt x="3037" y="1688"/>
                  </a:lnTo>
                  <a:lnTo>
                    <a:pt x="3028" y="1689"/>
                  </a:lnTo>
                  <a:lnTo>
                    <a:pt x="3020" y="1691"/>
                  </a:lnTo>
                  <a:lnTo>
                    <a:pt x="3013" y="1696"/>
                  </a:lnTo>
                  <a:lnTo>
                    <a:pt x="3007" y="1701"/>
                  </a:lnTo>
                  <a:lnTo>
                    <a:pt x="3003" y="1708"/>
                  </a:lnTo>
                  <a:lnTo>
                    <a:pt x="3001" y="1717"/>
                  </a:lnTo>
                  <a:lnTo>
                    <a:pt x="2999" y="1728"/>
                  </a:lnTo>
                  <a:lnTo>
                    <a:pt x="2998" y="1740"/>
                  </a:lnTo>
                  <a:lnTo>
                    <a:pt x="2998" y="1860"/>
                  </a:lnTo>
                  <a:lnTo>
                    <a:pt x="2943" y="1860"/>
                  </a:lnTo>
                  <a:lnTo>
                    <a:pt x="2943" y="1639"/>
                  </a:lnTo>
                  <a:lnTo>
                    <a:pt x="2998" y="1639"/>
                  </a:lnTo>
                  <a:lnTo>
                    <a:pt x="2998" y="1657"/>
                  </a:lnTo>
                  <a:lnTo>
                    <a:pt x="2998" y="1657"/>
                  </a:lnTo>
                  <a:lnTo>
                    <a:pt x="3003" y="1652"/>
                  </a:lnTo>
                  <a:lnTo>
                    <a:pt x="3009" y="1646"/>
                  </a:lnTo>
                  <a:lnTo>
                    <a:pt x="3014" y="1643"/>
                  </a:lnTo>
                  <a:lnTo>
                    <a:pt x="3021" y="1640"/>
                  </a:lnTo>
                  <a:lnTo>
                    <a:pt x="3026" y="1636"/>
                  </a:lnTo>
                  <a:lnTo>
                    <a:pt x="3033" y="1635"/>
                  </a:lnTo>
                  <a:lnTo>
                    <a:pt x="3039" y="1634"/>
                  </a:lnTo>
                  <a:lnTo>
                    <a:pt x="3047" y="1633"/>
                  </a:lnTo>
                  <a:lnTo>
                    <a:pt x="3047" y="1633"/>
                  </a:lnTo>
                  <a:lnTo>
                    <a:pt x="3058" y="1634"/>
                  </a:lnTo>
                  <a:lnTo>
                    <a:pt x="3069" y="1637"/>
                  </a:lnTo>
                  <a:lnTo>
                    <a:pt x="3079" y="1641"/>
                  </a:lnTo>
                  <a:lnTo>
                    <a:pt x="3088" y="1646"/>
                  </a:lnTo>
                  <a:lnTo>
                    <a:pt x="3074" y="1700"/>
                  </a:lnTo>
                  <a:close/>
                  <a:moveTo>
                    <a:pt x="593" y="1579"/>
                  </a:moveTo>
                  <a:lnTo>
                    <a:pt x="593" y="1607"/>
                  </a:lnTo>
                  <a:lnTo>
                    <a:pt x="537" y="1607"/>
                  </a:lnTo>
                  <a:lnTo>
                    <a:pt x="537" y="1551"/>
                  </a:lnTo>
                  <a:lnTo>
                    <a:pt x="593" y="1551"/>
                  </a:lnTo>
                  <a:lnTo>
                    <a:pt x="593" y="1579"/>
                  </a:lnTo>
                  <a:close/>
                  <a:moveTo>
                    <a:pt x="975" y="1639"/>
                  </a:moveTo>
                  <a:lnTo>
                    <a:pt x="1030" y="1639"/>
                  </a:lnTo>
                  <a:lnTo>
                    <a:pt x="1030" y="1738"/>
                  </a:lnTo>
                  <a:lnTo>
                    <a:pt x="1030" y="1860"/>
                  </a:lnTo>
                  <a:lnTo>
                    <a:pt x="975" y="1860"/>
                  </a:lnTo>
                  <a:lnTo>
                    <a:pt x="975" y="1639"/>
                  </a:lnTo>
                  <a:close/>
                  <a:moveTo>
                    <a:pt x="1030" y="1579"/>
                  </a:moveTo>
                  <a:lnTo>
                    <a:pt x="1030" y="1607"/>
                  </a:lnTo>
                  <a:lnTo>
                    <a:pt x="975" y="1607"/>
                  </a:lnTo>
                  <a:lnTo>
                    <a:pt x="975" y="1551"/>
                  </a:lnTo>
                  <a:lnTo>
                    <a:pt x="1030" y="1551"/>
                  </a:lnTo>
                  <a:lnTo>
                    <a:pt x="1030" y="1579"/>
                  </a:lnTo>
                  <a:close/>
                  <a:moveTo>
                    <a:pt x="2539" y="2042"/>
                  </a:moveTo>
                  <a:lnTo>
                    <a:pt x="2539" y="2042"/>
                  </a:lnTo>
                  <a:lnTo>
                    <a:pt x="2534" y="2038"/>
                  </a:lnTo>
                  <a:lnTo>
                    <a:pt x="2528" y="2033"/>
                  </a:lnTo>
                  <a:lnTo>
                    <a:pt x="2523" y="2030"/>
                  </a:lnTo>
                  <a:lnTo>
                    <a:pt x="2516" y="2027"/>
                  </a:lnTo>
                  <a:lnTo>
                    <a:pt x="2511" y="2025"/>
                  </a:lnTo>
                  <a:lnTo>
                    <a:pt x="2504" y="2024"/>
                  </a:lnTo>
                  <a:lnTo>
                    <a:pt x="2490" y="2021"/>
                  </a:lnTo>
                  <a:lnTo>
                    <a:pt x="2490" y="2021"/>
                  </a:lnTo>
                  <a:lnTo>
                    <a:pt x="2480" y="2022"/>
                  </a:lnTo>
                  <a:lnTo>
                    <a:pt x="2471" y="2024"/>
                  </a:lnTo>
                  <a:lnTo>
                    <a:pt x="2462" y="2027"/>
                  </a:lnTo>
                  <a:lnTo>
                    <a:pt x="2453" y="2030"/>
                  </a:lnTo>
                  <a:lnTo>
                    <a:pt x="2446" y="2035"/>
                  </a:lnTo>
                  <a:lnTo>
                    <a:pt x="2439" y="2039"/>
                  </a:lnTo>
                  <a:lnTo>
                    <a:pt x="2432" y="2046"/>
                  </a:lnTo>
                  <a:lnTo>
                    <a:pt x="2426" y="2052"/>
                  </a:lnTo>
                  <a:lnTo>
                    <a:pt x="2421" y="2060"/>
                  </a:lnTo>
                  <a:lnTo>
                    <a:pt x="2416" y="2069"/>
                  </a:lnTo>
                  <a:lnTo>
                    <a:pt x="2413" y="2078"/>
                  </a:lnTo>
                  <a:lnTo>
                    <a:pt x="2409" y="2089"/>
                  </a:lnTo>
                  <a:lnTo>
                    <a:pt x="2406" y="2099"/>
                  </a:lnTo>
                  <a:lnTo>
                    <a:pt x="2405" y="2111"/>
                  </a:lnTo>
                  <a:lnTo>
                    <a:pt x="2404" y="2123"/>
                  </a:lnTo>
                  <a:lnTo>
                    <a:pt x="2403" y="2136"/>
                  </a:lnTo>
                  <a:lnTo>
                    <a:pt x="2403" y="2136"/>
                  </a:lnTo>
                  <a:lnTo>
                    <a:pt x="2404" y="2149"/>
                  </a:lnTo>
                  <a:lnTo>
                    <a:pt x="2405" y="2161"/>
                  </a:lnTo>
                  <a:lnTo>
                    <a:pt x="2406" y="2174"/>
                  </a:lnTo>
                  <a:lnTo>
                    <a:pt x="2409" y="2186"/>
                  </a:lnTo>
                  <a:lnTo>
                    <a:pt x="2411" y="2196"/>
                  </a:lnTo>
                  <a:lnTo>
                    <a:pt x="2416" y="2206"/>
                  </a:lnTo>
                  <a:lnTo>
                    <a:pt x="2420" y="2214"/>
                  </a:lnTo>
                  <a:lnTo>
                    <a:pt x="2426" y="2222"/>
                  </a:lnTo>
                  <a:lnTo>
                    <a:pt x="2431" y="2230"/>
                  </a:lnTo>
                  <a:lnTo>
                    <a:pt x="2438" y="2235"/>
                  </a:lnTo>
                  <a:lnTo>
                    <a:pt x="2445" y="2241"/>
                  </a:lnTo>
                  <a:lnTo>
                    <a:pt x="2452" y="2245"/>
                  </a:lnTo>
                  <a:lnTo>
                    <a:pt x="2461" y="2250"/>
                  </a:lnTo>
                  <a:lnTo>
                    <a:pt x="2470" y="2252"/>
                  </a:lnTo>
                  <a:lnTo>
                    <a:pt x="2479" y="2253"/>
                  </a:lnTo>
                  <a:lnTo>
                    <a:pt x="2489" y="2254"/>
                  </a:lnTo>
                  <a:lnTo>
                    <a:pt x="2489" y="2254"/>
                  </a:lnTo>
                  <a:lnTo>
                    <a:pt x="2495" y="2253"/>
                  </a:lnTo>
                  <a:lnTo>
                    <a:pt x="2503" y="2252"/>
                  </a:lnTo>
                  <a:lnTo>
                    <a:pt x="2510" y="2251"/>
                  </a:lnTo>
                  <a:lnTo>
                    <a:pt x="2515" y="2249"/>
                  </a:lnTo>
                  <a:lnTo>
                    <a:pt x="2522" y="2245"/>
                  </a:lnTo>
                  <a:lnTo>
                    <a:pt x="2528" y="2242"/>
                  </a:lnTo>
                  <a:lnTo>
                    <a:pt x="2534" y="2238"/>
                  </a:lnTo>
                  <a:lnTo>
                    <a:pt x="2539" y="2232"/>
                  </a:lnTo>
                  <a:lnTo>
                    <a:pt x="2539" y="2249"/>
                  </a:lnTo>
                  <a:lnTo>
                    <a:pt x="2595" y="2249"/>
                  </a:lnTo>
                  <a:lnTo>
                    <a:pt x="2595" y="1934"/>
                  </a:lnTo>
                  <a:lnTo>
                    <a:pt x="2539" y="1962"/>
                  </a:lnTo>
                  <a:lnTo>
                    <a:pt x="2539" y="2042"/>
                  </a:lnTo>
                  <a:close/>
                  <a:moveTo>
                    <a:pt x="2501" y="2203"/>
                  </a:moveTo>
                  <a:lnTo>
                    <a:pt x="2501" y="2203"/>
                  </a:lnTo>
                  <a:lnTo>
                    <a:pt x="2493" y="2202"/>
                  </a:lnTo>
                  <a:lnTo>
                    <a:pt x="2487" y="2200"/>
                  </a:lnTo>
                  <a:lnTo>
                    <a:pt x="2479" y="2197"/>
                  </a:lnTo>
                  <a:lnTo>
                    <a:pt x="2472" y="2190"/>
                  </a:lnTo>
                  <a:lnTo>
                    <a:pt x="2467" y="2181"/>
                  </a:lnTo>
                  <a:lnTo>
                    <a:pt x="2462" y="2169"/>
                  </a:lnTo>
                  <a:lnTo>
                    <a:pt x="2460" y="2154"/>
                  </a:lnTo>
                  <a:lnTo>
                    <a:pt x="2459" y="2134"/>
                  </a:lnTo>
                  <a:lnTo>
                    <a:pt x="2459" y="2134"/>
                  </a:lnTo>
                  <a:lnTo>
                    <a:pt x="2460" y="2117"/>
                  </a:lnTo>
                  <a:lnTo>
                    <a:pt x="2462" y="2103"/>
                  </a:lnTo>
                  <a:lnTo>
                    <a:pt x="2467" y="2092"/>
                  </a:lnTo>
                  <a:lnTo>
                    <a:pt x="2472" y="2084"/>
                  </a:lnTo>
                  <a:lnTo>
                    <a:pt x="2479" y="2079"/>
                  </a:lnTo>
                  <a:lnTo>
                    <a:pt x="2485" y="2074"/>
                  </a:lnTo>
                  <a:lnTo>
                    <a:pt x="2493" y="2073"/>
                  </a:lnTo>
                  <a:lnTo>
                    <a:pt x="2500" y="2072"/>
                  </a:lnTo>
                  <a:lnTo>
                    <a:pt x="2500" y="2072"/>
                  </a:lnTo>
                  <a:lnTo>
                    <a:pt x="2507" y="2073"/>
                  </a:lnTo>
                  <a:lnTo>
                    <a:pt x="2514" y="2074"/>
                  </a:lnTo>
                  <a:lnTo>
                    <a:pt x="2520" y="2076"/>
                  </a:lnTo>
                  <a:lnTo>
                    <a:pt x="2525" y="2080"/>
                  </a:lnTo>
                  <a:lnTo>
                    <a:pt x="2530" y="2083"/>
                  </a:lnTo>
                  <a:lnTo>
                    <a:pt x="2534" y="2086"/>
                  </a:lnTo>
                  <a:lnTo>
                    <a:pt x="2539" y="2094"/>
                  </a:lnTo>
                  <a:lnTo>
                    <a:pt x="2539" y="2181"/>
                  </a:lnTo>
                  <a:lnTo>
                    <a:pt x="2539" y="2181"/>
                  </a:lnTo>
                  <a:lnTo>
                    <a:pt x="2533" y="2189"/>
                  </a:lnTo>
                  <a:lnTo>
                    <a:pt x="2525" y="2196"/>
                  </a:lnTo>
                  <a:lnTo>
                    <a:pt x="2520" y="2199"/>
                  </a:lnTo>
                  <a:lnTo>
                    <a:pt x="2514" y="2201"/>
                  </a:lnTo>
                  <a:lnTo>
                    <a:pt x="2507" y="2202"/>
                  </a:lnTo>
                  <a:lnTo>
                    <a:pt x="2501" y="2203"/>
                  </a:lnTo>
                  <a:lnTo>
                    <a:pt x="2501" y="2203"/>
                  </a:lnTo>
                  <a:close/>
                  <a:moveTo>
                    <a:pt x="672" y="2089"/>
                  </a:moveTo>
                  <a:lnTo>
                    <a:pt x="672" y="2089"/>
                  </a:lnTo>
                  <a:lnTo>
                    <a:pt x="664" y="2084"/>
                  </a:lnTo>
                  <a:lnTo>
                    <a:pt x="656" y="2080"/>
                  </a:lnTo>
                  <a:lnTo>
                    <a:pt x="646" y="2078"/>
                  </a:lnTo>
                  <a:lnTo>
                    <a:pt x="636" y="2076"/>
                  </a:lnTo>
                  <a:lnTo>
                    <a:pt x="636" y="2076"/>
                  </a:lnTo>
                  <a:lnTo>
                    <a:pt x="627" y="2078"/>
                  </a:lnTo>
                  <a:lnTo>
                    <a:pt x="618" y="2080"/>
                  </a:lnTo>
                  <a:lnTo>
                    <a:pt x="611" y="2084"/>
                  </a:lnTo>
                  <a:lnTo>
                    <a:pt x="606" y="2090"/>
                  </a:lnTo>
                  <a:lnTo>
                    <a:pt x="601" y="2096"/>
                  </a:lnTo>
                  <a:lnTo>
                    <a:pt x="599" y="2105"/>
                  </a:lnTo>
                  <a:lnTo>
                    <a:pt x="597" y="2116"/>
                  </a:lnTo>
                  <a:lnTo>
                    <a:pt x="596" y="2128"/>
                  </a:lnTo>
                  <a:lnTo>
                    <a:pt x="596" y="2249"/>
                  </a:lnTo>
                  <a:lnTo>
                    <a:pt x="542" y="2249"/>
                  </a:lnTo>
                  <a:lnTo>
                    <a:pt x="542" y="2027"/>
                  </a:lnTo>
                  <a:lnTo>
                    <a:pt x="596" y="2027"/>
                  </a:lnTo>
                  <a:lnTo>
                    <a:pt x="596" y="2046"/>
                  </a:lnTo>
                  <a:lnTo>
                    <a:pt x="596" y="2046"/>
                  </a:lnTo>
                  <a:lnTo>
                    <a:pt x="601" y="2040"/>
                  </a:lnTo>
                  <a:lnTo>
                    <a:pt x="607" y="2035"/>
                  </a:lnTo>
                  <a:lnTo>
                    <a:pt x="613" y="2031"/>
                  </a:lnTo>
                  <a:lnTo>
                    <a:pt x="619" y="2028"/>
                  </a:lnTo>
                  <a:lnTo>
                    <a:pt x="625" y="2025"/>
                  </a:lnTo>
                  <a:lnTo>
                    <a:pt x="631" y="2024"/>
                  </a:lnTo>
                  <a:lnTo>
                    <a:pt x="639" y="2022"/>
                  </a:lnTo>
                  <a:lnTo>
                    <a:pt x="646" y="2021"/>
                  </a:lnTo>
                  <a:lnTo>
                    <a:pt x="646" y="2021"/>
                  </a:lnTo>
                  <a:lnTo>
                    <a:pt x="657" y="2022"/>
                  </a:lnTo>
                  <a:lnTo>
                    <a:pt x="668" y="2026"/>
                  </a:lnTo>
                  <a:lnTo>
                    <a:pt x="679" y="2030"/>
                  </a:lnTo>
                  <a:lnTo>
                    <a:pt x="688" y="2036"/>
                  </a:lnTo>
                  <a:lnTo>
                    <a:pt x="672" y="2089"/>
                  </a:lnTo>
                  <a:close/>
                  <a:moveTo>
                    <a:pt x="241" y="2027"/>
                  </a:moveTo>
                  <a:lnTo>
                    <a:pt x="295" y="2027"/>
                  </a:lnTo>
                  <a:lnTo>
                    <a:pt x="232" y="2249"/>
                  </a:lnTo>
                  <a:lnTo>
                    <a:pt x="184" y="2249"/>
                  </a:lnTo>
                  <a:lnTo>
                    <a:pt x="160" y="2157"/>
                  </a:lnTo>
                  <a:lnTo>
                    <a:pt x="160" y="2157"/>
                  </a:lnTo>
                  <a:lnTo>
                    <a:pt x="148" y="2108"/>
                  </a:lnTo>
                  <a:lnTo>
                    <a:pt x="148" y="2108"/>
                  </a:lnTo>
                  <a:lnTo>
                    <a:pt x="142" y="2132"/>
                  </a:lnTo>
                  <a:lnTo>
                    <a:pt x="136" y="2158"/>
                  </a:lnTo>
                  <a:lnTo>
                    <a:pt x="110" y="2249"/>
                  </a:lnTo>
                  <a:lnTo>
                    <a:pt x="63" y="2249"/>
                  </a:lnTo>
                  <a:lnTo>
                    <a:pt x="63" y="2247"/>
                  </a:lnTo>
                  <a:lnTo>
                    <a:pt x="0" y="2027"/>
                  </a:lnTo>
                  <a:lnTo>
                    <a:pt x="57" y="2027"/>
                  </a:lnTo>
                  <a:lnTo>
                    <a:pt x="77" y="2110"/>
                  </a:lnTo>
                  <a:lnTo>
                    <a:pt x="77" y="2110"/>
                  </a:lnTo>
                  <a:lnTo>
                    <a:pt x="83" y="2136"/>
                  </a:lnTo>
                  <a:lnTo>
                    <a:pt x="88" y="2164"/>
                  </a:lnTo>
                  <a:lnTo>
                    <a:pt x="88" y="2164"/>
                  </a:lnTo>
                  <a:lnTo>
                    <a:pt x="95" y="2136"/>
                  </a:lnTo>
                  <a:lnTo>
                    <a:pt x="102" y="2108"/>
                  </a:lnTo>
                  <a:lnTo>
                    <a:pt x="125" y="2027"/>
                  </a:lnTo>
                  <a:lnTo>
                    <a:pt x="172" y="2027"/>
                  </a:lnTo>
                  <a:lnTo>
                    <a:pt x="195" y="2108"/>
                  </a:lnTo>
                  <a:lnTo>
                    <a:pt x="195" y="2108"/>
                  </a:lnTo>
                  <a:lnTo>
                    <a:pt x="202" y="2135"/>
                  </a:lnTo>
                  <a:lnTo>
                    <a:pt x="209" y="2165"/>
                  </a:lnTo>
                  <a:lnTo>
                    <a:pt x="209" y="2165"/>
                  </a:lnTo>
                  <a:lnTo>
                    <a:pt x="213" y="2139"/>
                  </a:lnTo>
                  <a:lnTo>
                    <a:pt x="220" y="2108"/>
                  </a:lnTo>
                  <a:lnTo>
                    <a:pt x="241" y="2027"/>
                  </a:lnTo>
                  <a:close/>
                  <a:moveTo>
                    <a:pt x="406" y="2021"/>
                  </a:moveTo>
                  <a:lnTo>
                    <a:pt x="406" y="2021"/>
                  </a:lnTo>
                  <a:lnTo>
                    <a:pt x="396" y="2022"/>
                  </a:lnTo>
                  <a:lnTo>
                    <a:pt x="385" y="2024"/>
                  </a:lnTo>
                  <a:lnTo>
                    <a:pt x="375" y="2027"/>
                  </a:lnTo>
                  <a:lnTo>
                    <a:pt x="366" y="2030"/>
                  </a:lnTo>
                  <a:lnTo>
                    <a:pt x="358" y="2035"/>
                  </a:lnTo>
                  <a:lnTo>
                    <a:pt x="349" y="2040"/>
                  </a:lnTo>
                  <a:lnTo>
                    <a:pt x="341" y="2047"/>
                  </a:lnTo>
                  <a:lnTo>
                    <a:pt x="334" y="2054"/>
                  </a:lnTo>
                  <a:lnTo>
                    <a:pt x="328" y="2062"/>
                  </a:lnTo>
                  <a:lnTo>
                    <a:pt x="322" y="2071"/>
                  </a:lnTo>
                  <a:lnTo>
                    <a:pt x="317" y="2081"/>
                  </a:lnTo>
                  <a:lnTo>
                    <a:pt x="313" y="2091"/>
                  </a:lnTo>
                  <a:lnTo>
                    <a:pt x="310" y="2102"/>
                  </a:lnTo>
                  <a:lnTo>
                    <a:pt x="308" y="2113"/>
                  </a:lnTo>
                  <a:lnTo>
                    <a:pt x="306" y="2125"/>
                  </a:lnTo>
                  <a:lnTo>
                    <a:pt x="306" y="2138"/>
                  </a:lnTo>
                  <a:lnTo>
                    <a:pt x="306" y="2138"/>
                  </a:lnTo>
                  <a:lnTo>
                    <a:pt x="306" y="2150"/>
                  </a:lnTo>
                  <a:lnTo>
                    <a:pt x="308" y="2163"/>
                  </a:lnTo>
                  <a:lnTo>
                    <a:pt x="310" y="2174"/>
                  </a:lnTo>
                  <a:lnTo>
                    <a:pt x="313" y="2185"/>
                  </a:lnTo>
                  <a:lnTo>
                    <a:pt x="317" y="2194"/>
                  </a:lnTo>
                  <a:lnTo>
                    <a:pt x="322" y="2204"/>
                  </a:lnTo>
                  <a:lnTo>
                    <a:pt x="328" y="2213"/>
                  </a:lnTo>
                  <a:lnTo>
                    <a:pt x="334" y="2221"/>
                  </a:lnTo>
                  <a:lnTo>
                    <a:pt x="341" y="2229"/>
                  </a:lnTo>
                  <a:lnTo>
                    <a:pt x="349" y="2235"/>
                  </a:lnTo>
                  <a:lnTo>
                    <a:pt x="358" y="2241"/>
                  </a:lnTo>
                  <a:lnTo>
                    <a:pt x="366" y="2245"/>
                  </a:lnTo>
                  <a:lnTo>
                    <a:pt x="375" y="2249"/>
                  </a:lnTo>
                  <a:lnTo>
                    <a:pt x="385" y="2252"/>
                  </a:lnTo>
                  <a:lnTo>
                    <a:pt x="396" y="2253"/>
                  </a:lnTo>
                  <a:lnTo>
                    <a:pt x="406" y="2254"/>
                  </a:lnTo>
                  <a:lnTo>
                    <a:pt x="406" y="2254"/>
                  </a:lnTo>
                  <a:lnTo>
                    <a:pt x="417" y="2253"/>
                  </a:lnTo>
                  <a:lnTo>
                    <a:pt x="428" y="2252"/>
                  </a:lnTo>
                  <a:lnTo>
                    <a:pt x="438" y="2249"/>
                  </a:lnTo>
                  <a:lnTo>
                    <a:pt x="447" y="2245"/>
                  </a:lnTo>
                  <a:lnTo>
                    <a:pt x="456" y="2241"/>
                  </a:lnTo>
                  <a:lnTo>
                    <a:pt x="465" y="2235"/>
                  </a:lnTo>
                  <a:lnTo>
                    <a:pt x="472" y="2229"/>
                  </a:lnTo>
                  <a:lnTo>
                    <a:pt x="479" y="2221"/>
                  </a:lnTo>
                  <a:lnTo>
                    <a:pt x="486" y="2213"/>
                  </a:lnTo>
                  <a:lnTo>
                    <a:pt x="491" y="2204"/>
                  </a:lnTo>
                  <a:lnTo>
                    <a:pt x="496" y="2194"/>
                  </a:lnTo>
                  <a:lnTo>
                    <a:pt x="500" y="2185"/>
                  </a:lnTo>
                  <a:lnTo>
                    <a:pt x="503" y="2174"/>
                  </a:lnTo>
                  <a:lnTo>
                    <a:pt x="505" y="2163"/>
                  </a:lnTo>
                  <a:lnTo>
                    <a:pt x="508" y="2150"/>
                  </a:lnTo>
                  <a:lnTo>
                    <a:pt x="508" y="2138"/>
                  </a:lnTo>
                  <a:lnTo>
                    <a:pt x="508" y="2138"/>
                  </a:lnTo>
                  <a:lnTo>
                    <a:pt x="508" y="2125"/>
                  </a:lnTo>
                  <a:lnTo>
                    <a:pt x="505" y="2113"/>
                  </a:lnTo>
                  <a:lnTo>
                    <a:pt x="503" y="2102"/>
                  </a:lnTo>
                  <a:lnTo>
                    <a:pt x="500" y="2091"/>
                  </a:lnTo>
                  <a:lnTo>
                    <a:pt x="496" y="2081"/>
                  </a:lnTo>
                  <a:lnTo>
                    <a:pt x="491" y="2071"/>
                  </a:lnTo>
                  <a:lnTo>
                    <a:pt x="486" y="2062"/>
                  </a:lnTo>
                  <a:lnTo>
                    <a:pt x="479" y="2054"/>
                  </a:lnTo>
                  <a:lnTo>
                    <a:pt x="472" y="2047"/>
                  </a:lnTo>
                  <a:lnTo>
                    <a:pt x="465" y="2040"/>
                  </a:lnTo>
                  <a:lnTo>
                    <a:pt x="456" y="2035"/>
                  </a:lnTo>
                  <a:lnTo>
                    <a:pt x="447" y="2030"/>
                  </a:lnTo>
                  <a:lnTo>
                    <a:pt x="438" y="2027"/>
                  </a:lnTo>
                  <a:lnTo>
                    <a:pt x="428" y="2024"/>
                  </a:lnTo>
                  <a:lnTo>
                    <a:pt x="417" y="2022"/>
                  </a:lnTo>
                  <a:lnTo>
                    <a:pt x="406" y="2021"/>
                  </a:lnTo>
                  <a:lnTo>
                    <a:pt x="406" y="2021"/>
                  </a:lnTo>
                  <a:close/>
                  <a:moveTo>
                    <a:pt x="406" y="2202"/>
                  </a:moveTo>
                  <a:lnTo>
                    <a:pt x="406" y="2202"/>
                  </a:lnTo>
                  <a:lnTo>
                    <a:pt x="396" y="2201"/>
                  </a:lnTo>
                  <a:lnTo>
                    <a:pt x="387" y="2198"/>
                  </a:lnTo>
                  <a:lnTo>
                    <a:pt x="381" y="2192"/>
                  </a:lnTo>
                  <a:lnTo>
                    <a:pt x="374" y="2185"/>
                  </a:lnTo>
                  <a:lnTo>
                    <a:pt x="369" y="2176"/>
                  </a:lnTo>
                  <a:lnTo>
                    <a:pt x="364" y="2165"/>
                  </a:lnTo>
                  <a:lnTo>
                    <a:pt x="362" y="2151"/>
                  </a:lnTo>
                  <a:lnTo>
                    <a:pt x="362" y="2138"/>
                  </a:lnTo>
                  <a:lnTo>
                    <a:pt x="362" y="2138"/>
                  </a:lnTo>
                  <a:lnTo>
                    <a:pt x="362" y="2124"/>
                  </a:lnTo>
                  <a:lnTo>
                    <a:pt x="364" y="2111"/>
                  </a:lnTo>
                  <a:lnTo>
                    <a:pt x="369" y="2101"/>
                  </a:lnTo>
                  <a:lnTo>
                    <a:pt x="374" y="2091"/>
                  </a:lnTo>
                  <a:lnTo>
                    <a:pt x="381" y="2083"/>
                  </a:lnTo>
                  <a:lnTo>
                    <a:pt x="387" y="2078"/>
                  </a:lnTo>
                  <a:lnTo>
                    <a:pt x="396" y="2074"/>
                  </a:lnTo>
                  <a:lnTo>
                    <a:pt x="406" y="2073"/>
                  </a:lnTo>
                  <a:lnTo>
                    <a:pt x="406" y="2073"/>
                  </a:lnTo>
                  <a:lnTo>
                    <a:pt x="416" y="2074"/>
                  </a:lnTo>
                  <a:lnTo>
                    <a:pt x="425" y="2078"/>
                  </a:lnTo>
                  <a:lnTo>
                    <a:pt x="433" y="2083"/>
                  </a:lnTo>
                  <a:lnTo>
                    <a:pt x="439" y="2091"/>
                  </a:lnTo>
                  <a:lnTo>
                    <a:pt x="445" y="2101"/>
                  </a:lnTo>
                  <a:lnTo>
                    <a:pt x="448" y="2111"/>
                  </a:lnTo>
                  <a:lnTo>
                    <a:pt x="450" y="2124"/>
                  </a:lnTo>
                  <a:lnTo>
                    <a:pt x="451" y="2138"/>
                  </a:lnTo>
                  <a:lnTo>
                    <a:pt x="451" y="2138"/>
                  </a:lnTo>
                  <a:lnTo>
                    <a:pt x="450" y="2151"/>
                  </a:lnTo>
                  <a:lnTo>
                    <a:pt x="448" y="2165"/>
                  </a:lnTo>
                  <a:lnTo>
                    <a:pt x="445" y="2176"/>
                  </a:lnTo>
                  <a:lnTo>
                    <a:pt x="439" y="2185"/>
                  </a:lnTo>
                  <a:lnTo>
                    <a:pt x="433" y="2192"/>
                  </a:lnTo>
                  <a:lnTo>
                    <a:pt x="425" y="2198"/>
                  </a:lnTo>
                  <a:lnTo>
                    <a:pt x="416" y="2201"/>
                  </a:lnTo>
                  <a:lnTo>
                    <a:pt x="406" y="2202"/>
                  </a:lnTo>
                  <a:lnTo>
                    <a:pt x="406" y="2202"/>
                  </a:lnTo>
                  <a:close/>
                  <a:moveTo>
                    <a:pt x="2269" y="2089"/>
                  </a:moveTo>
                  <a:lnTo>
                    <a:pt x="2269" y="2089"/>
                  </a:lnTo>
                  <a:lnTo>
                    <a:pt x="2260" y="2084"/>
                  </a:lnTo>
                  <a:lnTo>
                    <a:pt x="2251" y="2080"/>
                  </a:lnTo>
                  <a:lnTo>
                    <a:pt x="2242" y="2078"/>
                  </a:lnTo>
                  <a:lnTo>
                    <a:pt x="2233" y="2076"/>
                  </a:lnTo>
                  <a:lnTo>
                    <a:pt x="2233" y="2076"/>
                  </a:lnTo>
                  <a:lnTo>
                    <a:pt x="2223" y="2078"/>
                  </a:lnTo>
                  <a:lnTo>
                    <a:pt x="2215" y="2080"/>
                  </a:lnTo>
                  <a:lnTo>
                    <a:pt x="2208" y="2084"/>
                  </a:lnTo>
                  <a:lnTo>
                    <a:pt x="2203" y="2090"/>
                  </a:lnTo>
                  <a:lnTo>
                    <a:pt x="2198" y="2096"/>
                  </a:lnTo>
                  <a:lnTo>
                    <a:pt x="2195" y="2105"/>
                  </a:lnTo>
                  <a:lnTo>
                    <a:pt x="2193" y="2116"/>
                  </a:lnTo>
                  <a:lnTo>
                    <a:pt x="2193" y="2128"/>
                  </a:lnTo>
                  <a:lnTo>
                    <a:pt x="2193" y="2249"/>
                  </a:lnTo>
                  <a:lnTo>
                    <a:pt x="2138" y="2249"/>
                  </a:lnTo>
                  <a:lnTo>
                    <a:pt x="2138" y="2027"/>
                  </a:lnTo>
                  <a:lnTo>
                    <a:pt x="2193" y="2027"/>
                  </a:lnTo>
                  <a:lnTo>
                    <a:pt x="2193" y="2046"/>
                  </a:lnTo>
                  <a:lnTo>
                    <a:pt x="2193" y="2046"/>
                  </a:lnTo>
                  <a:lnTo>
                    <a:pt x="2197" y="2040"/>
                  </a:lnTo>
                  <a:lnTo>
                    <a:pt x="2203" y="2035"/>
                  </a:lnTo>
                  <a:lnTo>
                    <a:pt x="2208" y="2031"/>
                  </a:lnTo>
                  <a:lnTo>
                    <a:pt x="2215" y="2028"/>
                  </a:lnTo>
                  <a:lnTo>
                    <a:pt x="2222" y="2025"/>
                  </a:lnTo>
                  <a:lnTo>
                    <a:pt x="2228" y="2024"/>
                  </a:lnTo>
                  <a:lnTo>
                    <a:pt x="2235" y="2022"/>
                  </a:lnTo>
                  <a:lnTo>
                    <a:pt x="2242" y="2021"/>
                  </a:lnTo>
                  <a:lnTo>
                    <a:pt x="2242" y="2021"/>
                  </a:lnTo>
                  <a:lnTo>
                    <a:pt x="2253" y="2022"/>
                  </a:lnTo>
                  <a:lnTo>
                    <a:pt x="2264" y="2026"/>
                  </a:lnTo>
                  <a:lnTo>
                    <a:pt x="2275" y="2030"/>
                  </a:lnTo>
                  <a:lnTo>
                    <a:pt x="2283" y="2036"/>
                  </a:lnTo>
                  <a:lnTo>
                    <a:pt x="2269" y="2089"/>
                  </a:lnTo>
                  <a:close/>
                  <a:moveTo>
                    <a:pt x="1836" y="2027"/>
                  </a:moveTo>
                  <a:lnTo>
                    <a:pt x="1891" y="2027"/>
                  </a:lnTo>
                  <a:lnTo>
                    <a:pt x="1828" y="2249"/>
                  </a:lnTo>
                  <a:lnTo>
                    <a:pt x="1780" y="2249"/>
                  </a:lnTo>
                  <a:lnTo>
                    <a:pt x="1756" y="2157"/>
                  </a:lnTo>
                  <a:lnTo>
                    <a:pt x="1756" y="2157"/>
                  </a:lnTo>
                  <a:lnTo>
                    <a:pt x="1744" y="2108"/>
                  </a:lnTo>
                  <a:lnTo>
                    <a:pt x="1744" y="2108"/>
                  </a:lnTo>
                  <a:lnTo>
                    <a:pt x="1738" y="2132"/>
                  </a:lnTo>
                  <a:lnTo>
                    <a:pt x="1732" y="2158"/>
                  </a:lnTo>
                  <a:lnTo>
                    <a:pt x="1707" y="2249"/>
                  </a:lnTo>
                  <a:lnTo>
                    <a:pt x="1660" y="2249"/>
                  </a:lnTo>
                  <a:lnTo>
                    <a:pt x="1659" y="2247"/>
                  </a:lnTo>
                  <a:lnTo>
                    <a:pt x="1597" y="2027"/>
                  </a:lnTo>
                  <a:lnTo>
                    <a:pt x="1653" y="2027"/>
                  </a:lnTo>
                  <a:lnTo>
                    <a:pt x="1674" y="2110"/>
                  </a:lnTo>
                  <a:lnTo>
                    <a:pt x="1674" y="2110"/>
                  </a:lnTo>
                  <a:lnTo>
                    <a:pt x="1680" y="2136"/>
                  </a:lnTo>
                  <a:lnTo>
                    <a:pt x="1685" y="2164"/>
                  </a:lnTo>
                  <a:lnTo>
                    <a:pt x="1685" y="2164"/>
                  </a:lnTo>
                  <a:lnTo>
                    <a:pt x="1691" y="2136"/>
                  </a:lnTo>
                  <a:lnTo>
                    <a:pt x="1699" y="2108"/>
                  </a:lnTo>
                  <a:lnTo>
                    <a:pt x="1722" y="2027"/>
                  </a:lnTo>
                  <a:lnTo>
                    <a:pt x="1768" y="2027"/>
                  </a:lnTo>
                  <a:lnTo>
                    <a:pt x="1791" y="2108"/>
                  </a:lnTo>
                  <a:lnTo>
                    <a:pt x="1791" y="2108"/>
                  </a:lnTo>
                  <a:lnTo>
                    <a:pt x="1798" y="2135"/>
                  </a:lnTo>
                  <a:lnTo>
                    <a:pt x="1804" y="2165"/>
                  </a:lnTo>
                  <a:lnTo>
                    <a:pt x="1804" y="2165"/>
                  </a:lnTo>
                  <a:lnTo>
                    <a:pt x="1810" y="2139"/>
                  </a:lnTo>
                  <a:lnTo>
                    <a:pt x="1817" y="2108"/>
                  </a:lnTo>
                  <a:lnTo>
                    <a:pt x="1836" y="2027"/>
                  </a:lnTo>
                  <a:close/>
                  <a:moveTo>
                    <a:pt x="2002" y="2021"/>
                  </a:moveTo>
                  <a:lnTo>
                    <a:pt x="2002" y="2021"/>
                  </a:lnTo>
                  <a:lnTo>
                    <a:pt x="1992" y="2022"/>
                  </a:lnTo>
                  <a:lnTo>
                    <a:pt x="1981" y="2024"/>
                  </a:lnTo>
                  <a:lnTo>
                    <a:pt x="1971" y="2027"/>
                  </a:lnTo>
                  <a:lnTo>
                    <a:pt x="1962" y="2030"/>
                  </a:lnTo>
                  <a:lnTo>
                    <a:pt x="1953" y="2035"/>
                  </a:lnTo>
                  <a:lnTo>
                    <a:pt x="1945" y="2041"/>
                  </a:lnTo>
                  <a:lnTo>
                    <a:pt x="1937" y="2047"/>
                  </a:lnTo>
                  <a:lnTo>
                    <a:pt x="1930" y="2054"/>
                  </a:lnTo>
                  <a:lnTo>
                    <a:pt x="1924" y="2062"/>
                  </a:lnTo>
                  <a:lnTo>
                    <a:pt x="1918" y="2071"/>
                  </a:lnTo>
                  <a:lnTo>
                    <a:pt x="1913" y="2081"/>
                  </a:lnTo>
                  <a:lnTo>
                    <a:pt x="1909" y="2091"/>
                  </a:lnTo>
                  <a:lnTo>
                    <a:pt x="1906" y="2102"/>
                  </a:lnTo>
                  <a:lnTo>
                    <a:pt x="1903" y="2114"/>
                  </a:lnTo>
                  <a:lnTo>
                    <a:pt x="1902" y="2125"/>
                  </a:lnTo>
                  <a:lnTo>
                    <a:pt x="1902" y="2138"/>
                  </a:lnTo>
                  <a:lnTo>
                    <a:pt x="1902" y="2138"/>
                  </a:lnTo>
                  <a:lnTo>
                    <a:pt x="1902" y="2150"/>
                  </a:lnTo>
                  <a:lnTo>
                    <a:pt x="1903" y="2163"/>
                  </a:lnTo>
                  <a:lnTo>
                    <a:pt x="1906" y="2174"/>
                  </a:lnTo>
                  <a:lnTo>
                    <a:pt x="1909" y="2185"/>
                  </a:lnTo>
                  <a:lnTo>
                    <a:pt x="1913" y="2194"/>
                  </a:lnTo>
                  <a:lnTo>
                    <a:pt x="1918" y="2204"/>
                  </a:lnTo>
                  <a:lnTo>
                    <a:pt x="1924" y="2213"/>
                  </a:lnTo>
                  <a:lnTo>
                    <a:pt x="1930" y="2221"/>
                  </a:lnTo>
                  <a:lnTo>
                    <a:pt x="1937" y="2229"/>
                  </a:lnTo>
                  <a:lnTo>
                    <a:pt x="1945" y="2235"/>
                  </a:lnTo>
                  <a:lnTo>
                    <a:pt x="1953" y="2241"/>
                  </a:lnTo>
                  <a:lnTo>
                    <a:pt x="1962" y="2245"/>
                  </a:lnTo>
                  <a:lnTo>
                    <a:pt x="1971" y="2249"/>
                  </a:lnTo>
                  <a:lnTo>
                    <a:pt x="1981" y="2252"/>
                  </a:lnTo>
                  <a:lnTo>
                    <a:pt x="1992" y="2253"/>
                  </a:lnTo>
                  <a:lnTo>
                    <a:pt x="2002" y="2254"/>
                  </a:lnTo>
                  <a:lnTo>
                    <a:pt x="2002" y="2254"/>
                  </a:lnTo>
                  <a:lnTo>
                    <a:pt x="2013" y="2253"/>
                  </a:lnTo>
                  <a:lnTo>
                    <a:pt x="2024" y="2252"/>
                  </a:lnTo>
                  <a:lnTo>
                    <a:pt x="2034" y="2249"/>
                  </a:lnTo>
                  <a:lnTo>
                    <a:pt x="2043" y="2245"/>
                  </a:lnTo>
                  <a:lnTo>
                    <a:pt x="2052" y="2241"/>
                  </a:lnTo>
                  <a:lnTo>
                    <a:pt x="2061" y="2235"/>
                  </a:lnTo>
                  <a:lnTo>
                    <a:pt x="2068" y="2229"/>
                  </a:lnTo>
                  <a:lnTo>
                    <a:pt x="2075" y="2221"/>
                  </a:lnTo>
                  <a:lnTo>
                    <a:pt x="2081" y="2213"/>
                  </a:lnTo>
                  <a:lnTo>
                    <a:pt x="2087" y="2204"/>
                  </a:lnTo>
                  <a:lnTo>
                    <a:pt x="2091" y="2194"/>
                  </a:lnTo>
                  <a:lnTo>
                    <a:pt x="2096" y="2185"/>
                  </a:lnTo>
                  <a:lnTo>
                    <a:pt x="2099" y="2174"/>
                  </a:lnTo>
                  <a:lnTo>
                    <a:pt x="2101" y="2163"/>
                  </a:lnTo>
                  <a:lnTo>
                    <a:pt x="2104" y="2150"/>
                  </a:lnTo>
                  <a:lnTo>
                    <a:pt x="2104" y="2138"/>
                  </a:lnTo>
                  <a:lnTo>
                    <a:pt x="2104" y="2138"/>
                  </a:lnTo>
                  <a:lnTo>
                    <a:pt x="2104" y="2125"/>
                  </a:lnTo>
                  <a:lnTo>
                    <a:pt x="2101" y="2114"/>
                  </a:lnTo>
                  <a:lnTo>
                    <a:pt x="2099" y="2102"/>
                  </a:lnTo>
                  <a:lnTo>
                    <a:pt x="2096" y="2091"/>
                  </a:lnTo>
                  <a:lnTo>
                    <a:pt x="2091" y="2081"/>
                  </a:lnTo>
                  <a:lnTo>
                    <a:pt x="2087" y="2071"/>
                  </a:lnTo>
                  <a:lnTo>
                    <a:pt x="2081" y="2062"/>
                  </a:lnTo>
                  <a:lnTo>
                    <a:pt x="2075" y="2054"/>
                  </a:lnTo>
                  <a:lnTo>
                    <a:pt x="2068" y="2047"/>
                  </a:lnTo>
                  <a:lnTo>
                    <a:pt x="2061" y="2041"/>
                  </a:lnTo>
                  <a:lnTo>
                    <a:pt x="2052" y="2035"/>
                  </a:lnTo>
                  <a:lnTo>
                    <a:pt x="2043" y="2030"/>
                  </a:lnTo>
                  <a:lnTo>
                    <a:pt x="2034" y="2027"/>
                  </a:lnTo>
                  <a:lnTo>
                    <a:pt x="2024" y="2024"/>
                  </a:lnTo>
                  <a:lnTo>
                    <a:pt x="2013" y="2022"/>
                  </a:lnTo>
                  <a:lnTo>
                    <a:pt x="2002" y="2021"/>
                  </a:lnTo>
                  <a:lnTo>
                    <a:pt x="2002" y="2021"/>
                  </a:lnTo>
                  <a:close/>
                  <a:moveTo>
                    <a:pt x="2002" y="2202"/>
                  </a:moveTo>
                  <a:lnTo>
                    <a:pt x="2002" y="2202"/>
                  </a:lnTo>
                  <a:lnTo>
                    <a:pt x="1992" y="2201"/>
                  </a:lnTo>
                  <a:lnTo>
                    <a:pt x="1984" y="2198"/>
                  </a:lnTo>
                  <a:lnTo>
                    <a:pt x="1977" y="2192"/>
                  </a:lnTo>
                  <a:lnTo>
                    <a:pt x="1970" y="2185"/>
                  </a:lnTo>
                  <a:lnTo>
                    <a:pt x="1964" y="2176"/>
                  </a:lnTo>
                  <a:lnTo>
                    <a:pt x="1960" y="2165"/>
                  </a:lnTo>
                  <a:lnTo>
                    <a:pt x="1958" y="2151"/>
                  </a:lnTo>
                  <a:lnTo>
                    <a:pt x="1958" y="2138"/>
                  </a:lnTo>
                  <a:lnTo>
                    <a:pt x="1958" y="2138"/>
                  </a:lnTo>
                  <a:lnTo>
                    <a:pt x="1958" y="2124"/>
                  </a:lnTo>
                  <a:lnTo>
                    <a:pt x="1960" y="2112"/>
                  </a:lnTo>
                  <a:lnTo>
                    <a:pt x="1964" y="2101"/>
                  </a:lnTo>
                  <a:lnTo>
                    <a:pt x="1970" y="2091"/>
                  </a:lnTo>
                  <a:lnTo>
                    <a:pt x="1977" y="2083"/>
                  </a:lnTo>
                  <a:lnTo>
                    <a:pt x="1984" y="2078"/>
                  </a:lnTo>
                  <a:lnTo>
                    <a:pt x="1992" y="2074"/>
                  </a:lnTo>
                  <a:lnTo>
                    <a:pt x="2002" y="2073"/>
                  </a:lnTo>
                  <a:lnTo>
                    <a:pt x="2002" y="2073"/>
                  </a:lnTo>
                  <a:lnTo>
                    <a:pt x="2012" y="2074"/>
                  </a:lnTo>
                  <a:lnTo>
                    <a:pt x="2021" y="2078"/>
                  </a:lnTo>
                  <a:lnTo>
                    <a:pt x="2029" y="2083"/>
                  </a:lnTo>
                  <a:lnTo>
                    <a:pt x="2035" y="2091"/>
                  </a:lnTo>
                  <a:lnTo>
                    <a:pt x="2041" y="2101"/>
                  </a:lnTo>
                  <a:lnTo>
                    <a:pt x="2044" y="2112"/>
                  </a:lnTo>
                  <a:lnTo>
                    <a:pt x="2046" y="2124"/>
                  </a:lnTo>
                  <a:lnTo>
                    <a:pt x="2047" y="2138"/>
                  </a:lnTo>
                  <a:lnTo>
                    <a:pt x="2047" y="2138"/>
                  </a:lnTo>
                  <a:lnTo>
                    <a:pt x="2046" y="2151"/>
                  </a:lnTo>
                  <a:lnTo>
                    <a:pt x="2044" y="2165"/>
                  </a:lnTo>
                  <a:lnTo>
                    <a:pt x="2041" y="2176"/>
                  </a:lnTo>
                  <a:lnTo>
                    <a:pt x="2035" y="2185"/>
                  </a:lnTo>
                  <a:lnTo>
                    <a:pt x="2029" y="2192"/>
                  </a:lnTo>
                  <a:lnTo>
                    <a:pt x="2021" y="2198"/>
                  </a:lnTo>
                  <a:lnTo>
                    <a:pt x="2012" y="2201"/>
                  </a:lnTo>
                  <a:lnTo>
                    <a:pt x="2002" y="2202"/>
                  </a:lnTo>
                  <a:lnTo>
                    <a:pt x="2002" y="2202"/>
                  </a:lnTo>
                  <a:close/>
                  <a:moveTo>
                    <a:pt x="837" y="2100"/>
                  </a:moveTo>
                  <a:lnTo>
                    <a:pt x="904" y="2249"/>
                  </a:lnTo>
                  <a:lnTo>
                    <a:pt x="843" y="2249"/>
                  </a:lnTo>
                  <a:lnTo>
                    <a:pt x="797" y="2146"/>
                  </a:lnTo>
                  <a:lnTo>
                    <a:pt x="767" y="2182"/>
                  </a:lnTo>
                  <a:lnTo>
                    <a:pt x="767" y="2249"/>
                  </a:lnTo>
                  <a:lnTo>
                    <a:pt x="713" y="2249"/>
                  </a:lnTo>
                  <a:lnTo>
                    <a:pt x="713" y="1962"/>
                  </a:lnTo>
                  <a:lnTo>
                    <a:pt x="767" y="1934"/>
                  </a:lnTo>
                  <a:lnTo>
                    <a:pt x="767" y="2112"/>
                  </a:lnTo>
                  <a:lnTo>
                    <a:pt x="767" y="2112"/>
                  </a:lnTo>
                  <a:lnTo>
                    <a:pt x="788" y="2083"/>
                  </a:lnTo>
                  <a:lnTo>
                    <a:pt x="832" y="2027"/>
                  </a:lnTo>
                  <a:lnTo>
                    <a:pt x="896" y="2027"/>
                  </a:lnTo>
                  <a:lnTo>
                    <a:pt x="837" y="2100"/>
                  </a:lnTo>
                  <a:close/>
                  <a:moveTo>
                    <a:pt x="1097" y="2249"/>
                  </a:moveTo>
                  <a:lnTo>
                    <a:pt x="1042" y="2249"/>
                  </a:lnTo>
                  <a:lnTo>
                    <a:pt x="1042" y="2027"/>
                  </a:lnTo>
                  <a:lnTo>
                    <a:pt x="1097" y="2027"/>
                  </a:lnTo>
                  <a:lnTo>
                    <a:pt x="1097" y="2046"/>
                  </a:lnTo>
                  <a:lnTo>
                    <a:pt x="1097" y="2046"/>
                  </a:lnTo>
                  <a:lnTo>
                    <a:pt x="1103" y="2040"/>
                  </a:lnTo>
                  <a:lnTo>
                    <a:pt x="1108" y="2036"/>
                  </a:lnTo>
                  <a:lnTo>
                    <a:pt x="1115" y="2031"/>
                  </a:lnTo>
                  <a:lnTo>
                    <a:pt x="1121" y="2028"/>
                  </a:lnTo>
                  <a:lnTo>
                    <a:pt x="1129" y="2026"/>
                  </a:lnTo>
                  <a:lnTo>
                    <a:pt x="1137" y="2024"/>
                  </a:lnTo>
                  <a:lnTo>
                    <a:pt x="1144" y="2022"/>
                  </a:lnTo>
                  <a:lnTo>
                    <a:pt x="1153" y="2021"/>
                  </a:lnTo>
                  <a:lnTo>
                    <a:pt x="1153" y="2021"/>
                  </a:lnTo>
                  <a:lnTo>
                    <a:pt x="1163" y="2022"/>
                  </a:lnTo>
                  <a:lnTo>
                    <a:pt x="1172" y="2024"/>
                  </a:lnTo>
                  <a:lnTo>
                    <a:pt x="1180" y="2026"/>
                  </a:lnTo>
                  <a:lnTo>
                    <a:pt x="1189" y="2028"/>
                  </a:lnTo>
                  <a:lnTo>
                    <a:pt x="1195" y="2032"/>
                  </a:lnTo>
                  <a:lnTo>
                    <a:pt x="1202" y="2037"/>
                  </a:lnTo>
                  <a:lnTo>
                    <a:pt x="1208" y="2041"/>
                  </a:lnTo>
                  <a:lnTo>
                    <a:pt x="1214" y="2048"/>
                  </a:lnTo>
                  <a:lnTo>
                    <a:pt x="1218" y="2054"/>
                  </a:lnTo>
                  <a:lnTo>
                    <a:pt x="1223" y="2062"/>
                  </a:lnTo>
                  <a:lnTo>
                    <a:pt x="1226" y="2070"/>
                  </a:lnTo>
                  <a:lnTo>
                    <a:pt x="1229" y="2080"/>
                  </a:lnTo>
                  <a:lnTo>
                    <a:pt x="1232" y="2090"/>
                  </a:lnTo>
                  <a:lnTo>
                    <a:pt x="1233" y="2100"/>
                  </a:lnTo>
                  <a:lnTo>
                    <a:pt x="1234" y="2111"/>
                  </a:lnTo>
                  <a:lnTo>
                    <a:pt x="1235" y="2123"/>
                  </a:lnTo>
                  <a:lnTo>
                    <a:pt x="1235" y="2249"/>
                  </a:lnTo>
                  <a:lnTo>
                    <a:pt x="1180" y="2249"/>
                  </a:lnTo>
                  <a:lnTo>
                    <a:pt x="1180" y="2126"/>
                  </a:lnTo>
                  <a:lnTo>
                    <a:pt x="1180" y="2126"/>
                  </a:lnTo>
                  <a:lnTo>
                    <a:pt x="1179" y="2114"/>
                  </a:lnTo>
                  <a:lnTo>
                    <a:pt x="1178" y="2102"/>
                  </a:lnTo>
                  <a:lnTo>
                    <a:pt x="1174" y="2093"/>
                  </a:lnTo>
                  <a:lnTo>
                    <a:pt x="1170" y="2085"/>
                  </a:lnTo>
                  <a:lnTo>
                    <a:pt x="1164" y="2080"/>
                  </a:lnTo>
                  <a:lnTo>
                    <a:pt x="1158" y="2075"/>
                  </a:lnTo>
                  <a:lnTo>
                    <a:pt x="1149" y="2073"/>
                  </a:lnTo>
                  <a:lnTo>
                    <a:pt x="1139" y="2072"/>
                  </a:lnTo>
                  <a:lnTo>
                    <a:pt x="1139" y="2072"/>
                  </a:lnTo>
                  <a:lnTo>
                    <a:pt x="1130" y="2073"/>
                  </a:lnTo>
                  <a:lnTo>
                    <a:pt x="1121" y="2075"/>
                  </a:lnTo>
                  <a:lnTo>
                    <a:pt x="1114" y="2080"/>
                  </a:lnTo>
                  <a:lnTo>
                    <a:pt x="1108" y="2086"/>
                  </a:lnTo>
                  <a:lnTo>
                    <a:pt x="1104" y="2093"/>
                  </a:lnTo>
                  <a:lnTo>
                    <a:pt x="1100" y="2103"/>
                  </a:lnTo>
                  <a:lnTo>
                    <a:pt x="1098" y="2114"/>
                  </a:lnTo>
                  <a:lnTo>
                    <a:pt x="1097" y="2126"/>
                  </a:lnTo>
                  <a:lnTo>
                    <a:pt x="1097" y="2249"/>
                  </a:lnTo>
                  <a:close/>
                  <a:moveTo>
                    <a:pt x="1408" y="2042"/>
                  </a:moveTo>
                  <a:lnTo>
                    <a:pt x="1408" y="2042"/>
                  </a:lnTo>
                  <a:lnTo>
                    <a:pt x="1403" y="2038"/>
                  </a:lnTo>
                  <a:lnTo>
                    <a:pt x="1397" y="2033"/>
                  </a:lnTo>
                  <a:lnTo>
                    <a:pt x="1392" y="2030"/>
                  </a:lnTo>
                  <a:lnTo>
                    <a:pt x="1385" y="2027"/>
                  </a:lnTo>
                  <a:lnTo>
                    <a:pt x="1378" y="2025"/>
                  </a:lnTo>
                  <a:lnTo>
                    <a:pt x="1372" y="2024"/>
                  </a:lnTo>
                  <a:lnTo>
                    <a:pt x="1365" y="2022"/>
                  </a:lnTo>
                  <a:lnTo>
                    <a:pt x="1359" y="2021"/>
                  </a:lnTo>
                  <a:lnTo>
                    <a:pt x="1359" y="2021"/>
                  </a:lnTo>
                  <a:lnTo>
                    <a:pt x="1349" y="2022"/>
                  </a:lnTo>
                  <a:lnTo>
                    <a:pt x="1340" y="2024"/>
                  </a:lnTo>
                  <a:lnTo>
                    <a:pt x="1331" y="2026"/>
                  </a:lnTo>
                  <a:lnTo>
                    <a:pt x="1322" y="2030"/>
                  </a:lnTo>
                  <a:lnTo>
                    <a:pt x="1314" y="2033"/>
                  </a:lnTo>
                  <a:lnTo>
                    <a:pt x="1308" y="2039"/>
                  </a:lnTo>
                  <a:lnTo>
                    <a:pt x="1301" y="2046"/>
                  </a:lnTo>
                  <a:lnTo>
                    <a:pt x="1295" y="2052"/>
                  </a:lnTo>
                  <a:lnTo>
                    <a:pt x="1289" y="2060"/>
                  </a:lnTo>
                  <a:lnTo>
                    <a:pt x="1285" y="2069"/>
                  </a:lnTo>
                  <a:lnTo>
                    <a:pt x="1280" y="2078"/>
                  </a:lnTo>
                  <a:lnTo>
                    <a:pt x="1277" y="2089"/>
                  </a:lnTo>
                  <a:lnTo>
                    <a:pt x="1275" y="2099"/>
                  </a:lnTo>
                  <a:lnTo>
                    <a:pt x="1273" y="2111"/>
                  </a:lnTo>
                  <a:lnTo>
                    <a:pt x="1271" y="2123"/>
                  </a:lnTo>
                  <a:lnTo>
                    <a:pt x="1271" y="2135"/>
                  </a:lnTo>
                  <a:lnTo>
                    <a:pt x="1271" y="2135"/>
                  </a:lnTo>
                  <a:lnTo>
                    <a:pt x="1271" y="2149"/>
                  </a:lnTo>
                  <a:lnTo>
                    <a:pt x="1273" y="2161"/>
                  </a:lnTo>
                  <a:lnTo>
                    <a:pt x="1275" y="2174"/>
                  </a:lnTo>
                  <a:lnTo>
                    <a:pt x="1277" y="2186"/>
                  </a:lnTo>
                  <a:lnTo>
                    <a:pt x="1280" y="2196"/>
                  </a:lnTo>
                  <a:lnTo>
                    <a:pt x="1285" y="2206"/>
                  </a:lnTo>
                  <a:lnTo>
                    <a:pt x="1289" y="2214"/>
                  </a:lnTo>
                  <a:lnTo>
                    <a:pt x="1295" y="2222"/>
                  </a:lnTo>
                  <a:lnTo>
                    <a:pt x="1300" y="2230"/>
                  </a:lnTo>
                  <a:lnTo>
                    <a:pt x="1307" y="2235"/>
                  </a:lnTo>
                  <a:lnTo>
                    <a:pt x="1313" y="2241"/>
                  </a:lnTo>
                  <a:lnTo>
                    <a:pt x="1321" y="2245"/>
                  </a:lnTo>
                  <a:lnTo>
                    <a:pt x="1330" y="2249"/>
                  </a:lnTo>
                  <a:lnTo>
                    <a:pt x="1339" y="2252"/>
                  </a:lnTo>
                  <a:lnTo>
                    <a:pt x="1348" y="2253"/>
                  </a:lnTo>
                  <a:lnTo>
                    <a:pt x="1357" y="2254"/>
                  </a:lnTo>
                  <a:lnTo>
                    <a:pt x="1357" y="2254"/>
                  </a:lnTo>
                  <a:lnTo>
                    <a:pt x="1364" y="2253"/>
                  </a:lnTo>
                  <a:lnTo>
                    <a:pt x="1372" y="2252"/>
                  </a:lnTo>
                  <a:lnTo>
                    <a:pt x="1378" y="2251"/>
                  </a:lnTo>
                  <a:lnTo>
                    <a:pt x="1385" y="2249"/>
                  </a:lnTo>
                  <a:lnTo>
                    <a:pt x="1391" y="2245"/>
                  </a:lnTo>
                  <a:lnTo>
                    <a:pt x="1397" y="2242"/>
                  </a:lnTo>
                  <a:lnTo>
                    <a:pt x="1403" y="2238"/>
                  </a:lnTo>
                  <a:lnTo>
                    <a:pt x="1408" y="2232"/>
                  </a:lnTo>
                  <a:lnTo>
                    <a:pt x="1408" y="2238"/>
                  </a:lnTo>
                  <a:lnTo>
                    <a:pt x="1408" y="2238"/>
                  </a:lnTo>
                  <a:lnTo>
                    <a:pt x="1408" y="2246"/>
                  </a:lnTo>
                  <a:lnTo>
                    <a:pt x="1407" y="2256"/>
                  </a:lnTo>
                  <a:lnTo>
                    <a:pt x="1404" y="2266"/>
                  </a:lnTo>
                  <a:lnTo>
                    <a:pt x="1402" y="2271"/>
                  </a:lnTo>
                  <a:lnTo>
                    <a:pt x="1399" y="2275"/>
                  </a:lnTo>
                  <a:lnTo>
                    <a:pt x="1395" y="2279"/>
                  </a:lnTo>
                  <a:lnTo>
                    <a:pt x="1391" y="2284"/>
                  </a:lnTo>
                  <a:lnTo>
                    <a:pt x="1385" y="2287"/>
                  </a:lnTo>
                  <a:lnTo>
                    <a:pt x="1378" y="2290"/>
                  </a:lnTo>
                  <a:lnTo>
                    <a:pt x="1370" y="2293"/>
                  </a:lnTo>
                  <a:lnTo>
                    <a:pt x="1361" y="2295"/>
                  </a:lnTo>
                  <a:lnTo>
                    <a:pt x="1350" y="2296"/>
                  </a:lnTo>
                  <a:lnTo>
                    <a:pt x="1337" y="2296"/>
                  </a:lnTo>
                  <a:lnTo>
                    <a:pt x="1334" y="2296"/>
                  </a:lnTo>
                  <a:lnTo>
                    <a:pt x="1354" y="2339"/>
                  </a:lnTo>
                  <a:lnTo>
                    <a:pt x="1355" y="2339"/>
                  </a:lnTo>
                  <a:lnTo>
                    <a:pt x="1355" y="2339"/>
                  </a:lnTo>
                  <a:lnTo>
                    <a:pt x="1369" y="2339"/>
                  </a:lnTo>
                  <a:lnTo>
                    <a:pt x="1381" y="2338"/>
                  </a:lnTo>
                  <a:lnTo>
                    <a:pt x="1392" y="2335"/>
                  </a:lnTo>
                  <a:lnTo>
                    <a:pt x="1403" y="2332"/>
                  </a:lnTo>
                  <a:lnTo>
                    <a:pt x="1413" y="2328"/>
                  </a:lnTo>
                  <a:lnTo>
                    <a:pt x="1421" y="2324"/>
                  </a:lnTo>
                  <a:lnTo>
                    <a:pt x="1429" y="2318"/>
                  </a:lnTo>
                  <a:lnTo>
                    <a:pt x="1436" y="2311"/>
                  </a:lnTo>
                  <a:lnTo>
                    <a:pt x="1442" y="2304"/>
                  </a:lnTo>
                  <a:lnTo>
                    <a:pt x="1448" y="2296"/>
                  </a:lnTo>
                  <a:lnTo>
                    <a:pt x="1452" y="2286"/>
                  </a:lnTo>
                  <a:lnTo>
                    <a:pt x="1456" y="2276"/>
                  </a:lnTo>
                  <a:lnTo>
                    <a:pt x="1459" y="2266"/>
                  </a:lnTo>
                  <a:lnTo>
                    <a:pt x="1461" y="2254"/>
                  </a:lnTo>
                  <a:lnTo>
                    <a:pt x="1462" y="2242"/>
                  </a:lnTo>
                  <a:lnTo>
                    <a:pt x="1462" y="2229"/>
                  </a:lnTo>
                  <a:lnTo>
                    <a:pt x="1462" y="2027"/>
                  </a:lnTo>
                  <a:lnTo>
                    <a:pt x="1408" y="2027"/>
                  </a:lnTo>
                  <a:lnTo>
                    <a:pt x="1408" y="2042"/>
                  </a:lnTo>
                  <a:close/>
                  <a:moveTo>
                    <a:pt x="1408" y="2094"/>
                  </a:moveTo>
                  <a:lnTo>
                    <a:pt x="1408" y="2181"/>
                  </a:lnTo>
                  <a:lnTo>
                    <a:pt x="1408" y="2181"/>
                  </a:lnTo>
                  <a:lnTo>
                    <a:pt x="1401" y="2189"/>
                  </a:lnTo>
                  <a:lnTo>
                    <a:pt x="1393" y="2197"/>
                  </a:lnTo>
                  <a:lnTo>
                    <a:pt x="1387" y="2199"/>
                  </a:lnTo>
                  <a:lnTo>
                    <a:pt x="1382" y="2201"/>
                  </a:lnTo>
                  <a:lnTo>
                    <a:pt x="1376" y="2202"/>
                  </a:lnTo>
                  <a:lnTo>
                    <a:pt x="1369" y="2203"/>
                  </a:lnTo>
                  <a:lnTo>
                    <a:pt x="1369" y="2203"/>
                  </a:lnTo>
                  <a:lnTo>
                    <a:pt x="1362" y="2202"/>
                  </a:lnTo>
                  <a:lnTo>
                    <a:pt x="1354" y="2200"/>
                  </a:lnTo>
                  <a:lnTo>
                    <a:pt x="1348" y="2197"/>
                  </a:lnTo>
                  <a:lnTo>
                    <a:pt x="1341" y="2190"/>
                  </a:lnTo>
                  <a:lnTo>
                    <a:pt x="1335" y="2181"/>
                  </a:lnTo>
                  <a:lnTo>
                    <a:pt x="1331" y="2169"/>
                  </a:lnTo>
                  <a:lnTo>
                    <a:pt x="1329" y="2154"/>
                  </a:lnTo>
                  <a:lnTo>
                    <a:pt x="1328" y="2134"/>
                  </a:lnTo>
                  <a:lnTo>
                    <a:pt x="1328" y="2134"/>
                  </a:lnTo>
                  <a:lnTo>
                    <a:pt x="1329" y="2117"/>
                  </a:lnTo>
                  <a:lnTo>
                    <a:pt x="1331" y="2103"/>
                  </a:lnTo>
                  <a:lnTo>
                    <a:pt x="1335" y="2092"/>
                  </a:lnTo>
                  <a:lnTo>
                    <a:pt x="1341" y="2084"/>
                  </a:lnTo>
                  <a:lnTo>
                    <a:pt x="1348" y="2079"/>
                  </a:lnTo>
                  <a:lnTo>
                    <a:pt x="1354" y="2074"/>
                  </a:lnTo>
                  <a:lnTo>
                    <a:pt x="1362" y="2073"/>
                  </a:lnTo>
                  <a:lnTo>
                    <a:pt x="1369" y="2072"/>
                  </a:lnTo>
                  <a:lnTo>
                    <a:pt x="1369" y="2072"/>
                  </a:lnTo>
                  <a:lnTo>
                    <a:pt x="1376" y="2073"/>
                  </a:lnTo>
                  <a:lnTo>
                    <a:pt x="1383" y="2074"/>
                  </a:lnTo>
                  <a:lnTo>
                    <a:pt x="1388" y="2076"/>
                  </a:lnTo>
                  <a:lnTo>
                    <a:pt x="1394" y="2080"/>
                  </a:lnTo>
                  <a:lnTo>
                    <a:pt x="1398" y="2083"/>
                  </a:lnTo>
                  <a:lnTo>
                    <a:pt x="1402" y="2086"/>
                  </a:lnTo>
                  <a:lnTo>
                    <a:pt x="1408" y="2094"/>
                  </a:lnTo>
                  <a:lnTo>
                    <a:pt x="1408" y="2094"/>
                  </a:lnTo>
                  <a:close/>
                  <a:moveTo>
                    <a:pt x="938" y="2027"/>
                  </a:moveTo>
                  <a:lnTo>
                    <a:pt x="993" y="2027"/>
                  </a:lnTo>
                  <a:lnTo>
                    <a:pt x="993" y="2123"/>
                  </a:lnTo>
                  <a:lnTo>
                    <a:pt x="993" y="2249"/>
                  </a:lnTo>
                  <a:lnTo>
                    <a:pt x="938" y="2249"/>
                  </a:lnTo>
                  <a:lnTo>
                    <a:pt x="938" y="2027"/>
                  </a:lnTo>
                  <a:close/>
                  <a:moveTo>
                    <a:pt x="993" y="1967"/>
                  </a:moveTo>
                  <a:lnTo>
                    <a:pt x="993" y="1995"/>
                  </a:lnTo>
                  <a:lnTo>
                    <a:pt x="938" y="1995"/>
                  </a:lnTo>
                  <a:lnTo>
                    <a:pt x="938" y="1940"/>
                  </a:lnTo>
                  <a:lnTo>
                    <a:pt x="993" y="1940"/>
                  </a:lnTo>
                  <a:lnTo>
                    <a:pt x="993" y="1967"/>
                  </a:lnTo>
                  <a:close/>
                  <a:moveTo>
                    <a:pt x="2309" y="1962"/>
                  </a:moveTo>
                  <a:lnTo>
                    <a:pt x="2364" y="1934"/>
                  </a:lnTo>
                  <a:lnTo>
                    <a:pt x="2364" y="2127"/>
                  </a:lnTo>
                  <a:lnTo>
                    <a:pt x="2364" y="2249"/>
                  </a:lnTo>
                  <a:lnTo>
                    <a:pt x="2309" y="2249"/>
                  </a:lnTo>
                  <a:lnTo>
                    <a:pt x="2309" y="1962"/>
                  </a:lnTo>
                  <a:close/>
                  <a:moveTo>
                    <a:pt x="397" y="757"/>
                  </a:moveTo>
                  <a:lnTo>
                    <a:pt x="850" y="757"/>
                  </a:lnTo>
                  <a:lnTo>
                    <a:pt x="850" y="495"/>
                  </a:lnTo>
                  <a:lnTo>
                    <a:pt x="397" y="495"/>
                  </a:lnTo>
                  <a:lnTo>
                    <a:pt x="397" y="288"/>
                  </a:lnTo>
                  <a:lnTo>
                    <a:pt x="898" y="288"/>
                  </a:lnTo>
                  <a:lnTo>
                    <a:pt x="732" y="0"/>
                  </a:lnTo>
                  <a:lnTo>
                    <a:pt x="22" y="0"/>
                  </a:lnTo>
                  <a:lnTo>
                    <a:pt x="22" y="1251"/>
                  </a:lnTo>
                  <a:lnTo>
                    <a:pt x="1023" y="1251"/>
                  </a:lnTo>
                  <a:lnTo>
                    <a:pt x="1023" y="963"/>
                  </a:lnTo>
                  <a:lnTo>
                    <a:pt x="397" y="963"/>
                  </a:lnTo>
                  <a:lnTo>
                    <a:pt x="397" y="757"/>
                  </a:lnTo>
                  <a:close/>
                  <a:moveTo>
                    <a:pt x="1690" y="0"/>
                  </a:moveTo>
                  <a:lnTo>
                    <a:pt x="1477" y="409"/>
                  </a:lnTo>
                  <a:lnTo>
                    <a:pt x="1265" y="0"/>
                  </a:lnTo>
                  <a:lnTo>
                    <a:pt x="850" y="0"/>
                  </a:lnTo>
                  <a:lnTo>
                    <a:pt x="1287" y="757"/>
                  </a:lnTo>
                  <a:lnTo>
                    <a:pt x="1287" y="1251"/>
                  </a:lnTo>
                  <a:lnTo>
                    <a:pt x="1661" y="1251"/>
                  </a:lnTo>
                  <a:lnTo>
                    <a:pt x="1661" y="757"/>
                  </a:lnTo>
                  <a:lnTo>
                    <a:pt x="2099" y="0"/>
                  </a:lnTo>
                  <a:lnTo>
                    <a:pt x="169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799" b="0" i="0" u="none" strike="noStrike" kern="1200" cap="none" spc="0" normalizeH="0" baseline="0" noProof="0" dirty="0">
                <a:ln>
                  <a:noFill/>
                </a:ln>
                <a:solidFill>
                  <a:srgbClr val="2E2E38"/>
                </a:solidFill>
                <a:effectLst/>
                <a:uLnTx/>
                <a:uFillTx/>
                <a:latin typeface="EYInterstate Light"/>
                <a:ea typeface="+mn-ea"/>
                <a:cs typeface="+mn-cs"/>
              </a:endParaRPr>
            </a:p>
          </p:txBody>
        </p:sp>
      </p:grpSp>
      <p:pic>
        <p:nvPicPr>
          <p:cNvPr id="22" name="Picture 21">
            <a:extLst>
              <a:ext uri="{FF2B5EF4-FFF2-40B4-BE49-F238E27FC236}">
                <a16:creationId xmlns:a16="http://schemas.microsoft.com/office/drawing/2014/main" id="{643612D1-8E1B-47C7-BCF7-ABBFCACCD21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697903" y="5402072"/>
            <a:ext cx="1336283" cy="1198909"/>
          </a:xfrm>
          <a:prstGeom prst="rect">
            <a:avLst/>
          </a:prstGeom>
        </p:spPr>
      </p:pic>
      <p:sp>
        <p:nvSpPr>
          <p:cNvPr id="23" name="TextBox 22">
            <a:extLst>
              <a:ext uri="{FF2B5EF4-FFF2-40B4-BE49-F238E27FC236}">
                <a16:creationId xmlns:a16="http://schemas.microsoft.com/office/drawing/2014/main" id="{7BD45A26-0570-4C97-815B-152CEE078107}"/>
              </a:ext>
            </a:extLst>
          </p:cNvPr>
          <p:cNvSpPr txBox="1"/>
          <p:nvPr userDrawn="1"/>
        </p:nvSpPr>
        <p:spPr>
          <a:xfrm>
            <a:off x="9813627" y="6653303"/>
            <a:ext cx="2000548" cy="104644"/>
          </a:xfrm>
          <a:prstGeom prst="rect">
            <a:avLst/>
          </a:prstGeom>
          <a:noFill/>
        </p:spPr>
        <p:txBody>
          <a:bodyPr wrap="none" lIns="0" tIns="0" rIns="0" bIns="0" rtlCol="0">
            <a:spAutoFit/>
          </a:bodyPr>
          <a:lstStyle/>
          <a:p>
            <a:pPr marL="0" marR="0" lvl="0" indent="0" algn="r" defTabSz="914400" rtl="0" eaLnBrk="1" fontAlgn="auto" latinLnBrk="0" hangingPunct="1">
              <a:lnSpc>
                <a:spcPct val="85000"/>
              </a:lnSpc>
              <a:spcBef>
                <a:spcPts val="0"/>
              </a:spcBef>
              <a:spcAft>
                <a:spcPts val="600"/>
              </a:spcAft>
              <a:buClr>
                <a:srgbClr val="27ACAA"/>
              </a:buClr>
              <a:buSzPct val="70000"/>
              <a:buFontTx/>
              <a:buNone/>
              <a:tabLst/>
              <a:defRPr/>
            </a:pPr>
            <a:r>
              <a:rPr kumimoji="0" lang="en-US" sz="800" b="0" i="0" u="none" strike="noStrike" kern="1200" cap="none" spc="0" normalizeH="0" baseline="0" noProof="0" dirty="0">
                <a:ln>
                  <a:noFill/>
                </a:ln>
                <a:solidFill>
                  <a:srgbClr val="747480"/>
                </a:solidFill>
                <a:effectLst/>
                <a:uLnTx/>
                <a:uFillTx/>
                <a:latin typeface="EYInterstate Light"/>
                <a:ea typeface="+mn-ea"/>
                <a:cs typeface="+mn-cs"/>
              </a:rPr>
              <a:t>EY-</a:t>
            </a:r>
            <a:r>
              <a:rPr kumimoji="0" lang="en-US" sz="800" b="0" i="0" u="none" strike="noStrike" kern="1200" cap="none" spc="0" normalizeH="0" baseline="0" noProof="0" dirty="0" err="1">
                <a:ln>
                  <a:noFill/>
                </a:ln>
                <a:solidFill>
                  <a:srgbClr val="747480"/>
                </a:solidFill>
                <a:effectLst/>
                <a:uLnTx/>
                <a:uFillTx/>
                <a:latin typeface="EYInterstate Light"/>
                <a:ea typeface="+mn-ea"/>
                <a:cs typeface="+mn-cs"/>
              </a:rPr>
              <a:t>Pega</a:t>
            </a:r>
            <a:r>
              <a:rPr kumimoji="0" lang="en-US" sz="800" b="0" i="0" u="none" strike="noStrike" kern="1200" cap="none" spc="0" normalizeH="0" baseline="0" noProof="0" dirty="0">
                <a:ln>
                  <a:noFill/>
                </a:ln>
                <a:solidFill>
                  <a:srgbClr val="747480"/>
                </a:solidFill>
                <a:effectLst/>
                <a:uLnTx/>
                <a:uFillTx/>
                <a:latin typeface="EYInterstate Light"/>
                <a:ea typeface="+mn-ea"/>
                <a:cs typeface="+mn-cs"/>
              </a:rPr>
              <a:t> Confidential - Not for external use</a:t>
            </a:r>
          </a:p>
        </p:txBody>
      </p:sp>
    </p:spTree>
    <p:extLst>
      <p:ext uri="{BB962C8B-B14F-4D97-AF65-F5344CB8AC3E}">
        <p14:creationId xmlns:p14="http://schemas.microsoft.com/office/powerpoint/2010/main" val="3117382902"/>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Approved question wid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372037-1FCA-4E86-86AB-D14B4339BBE9}"/>
              </a:ext>
            </a:extLst>
          </p:cNvPr>
          <p:cNvGrpSpPr/>
          <p:nvPr userDrawn="1"/>
        </p:nvGrpSpPr>
        <p:grpSpPr>
          <a:xfrm flipH="1">
            <a:off x="-1" y="0"/>
            <a:ext cx="12201526" cy="6858001"/>
            <a:chOff x="-1" y="0"/>
            <a:chExt cx="12201526" cy="6858001"/>
          </a:xfrm>
        </p:grpSpPr>
        <p:pic>
          <p:nvPicPr>
            <p:cNvPr id="14" name="Picture 13" descr="A person in a suit holding a tablet&#10;&#10;Description automatically generated with low confidence">
              <a:extLst>
                <a:ext uri="{FF2B5EF4-FFF2-40B4-BE49-F238E27FC236}">
                  <a16:creationId xmlns:a16="http://schemas.microsoft.com/office/drawing/2014/main" id="{757074C3-C42B-4660-A8B1-079FE5B0DC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3175" y="0"/>
              <a:ext cx="12192000" cy="6858000"/>
            </a:xfrm>
            <a:prstGeom prst="rect">
              <a:avLst/>
            </a:prstGeom>
          </p:spPr>
        </p:pic>
        <p:sp>
          <p:nvSpPr>
            <p:cNvPr id="15" name="Rectangle 14">
              <a:extLst>
                <a:ext uri="{FF2B5EF4-FFF2-40B4-BE49-F238E27FC236}">
                  <a16:creationId xmlns:a16="http://schemas.microsoft.com/office/drawing/2014/main" id="{8EB85FE5-4512-48EE-85E1-6C2149A38F6B}"/>
                </a:ext>
              </a:extLst>
            </p:cNvPr>
            <p:cNvSpPr/>
            <p:nvPr userDrawn="1"/>
          </p:nvSpPr>
          <p:spPr>
            <a:xfrm>
              <a:off x="0" y="4343400"/>
              <a:ext cx="12201525" cy="2511828"/>
            </a:xfrm>
            <a:prstGeom prst="rect">
              <a:avLst/>
            </a:prstGeom>
            <a:gradFill>
              <a:gsLst>
                <a:gs pos="0">
                  <a:schemeClr val="bg2">
                    <a:lumMod val="0"/>
                    <a:alpha val="0"/>
                  </a:schemeClr>
                </a:gs>
                <a:gs pos="100000">
                  <a:schemeClr val="bg2">
                    <a:lumMod val="0"/>
                    <a:alpha val="7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6" name="Rectangle 15">
              <a:extLst>
                <a:ext uri="{FF2B5EF4-FFF2-40B4-BE49-F238E27FC236}">
                  <a16:creationId xmlns:a16="http://schemas.microsoft.com/office/drawing/2014/main" id="{9807BB8A-7368-4F93-851E-DA4B33FAB110}"/>
                </a:ext>
              </a:extLst>
            </p:cNvPr>
            <p:cNvSpPr/>
            <p:nvPr userDrawn="1"/>
          </p:nvSpPr>
          <p:spPr>
            <a:xfrm>
              <a:off x="-1" y="2753833"/>
              <a:ext cx="12198351" cy="4104168"/>
            </a:xfrm>
            <a:prstGeom prst="rect">
              <a:avLst/>
            </a:prstGeom>
            <a:gradFill>
              <a:gsLst>
                <a:gs pos="0">
                  <a:schemeClr val="bg2">
                    <a:alpha val="0"/>
                    <a:lumMod val="0"/>
                  </a:schemeClr>
                </a:gs>
                <a:gs pos="100000">
                  <a:schemeClr val="bg2">
                    <a:lumMod val="0"/>
                    <a:alpha val="50000"/>
                  </a:schemeClr>
                </a:gs>
              </a:gsLst>
              <a:lin ang="5400000" scaled="1"/>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7" name="Rectangle 16">
              <a:extLst>
                <a:ext uri="{FF2B5EF4-FFF2-40B4-BE49-F238E27FC236}">
                  <a16:creationId xmlns:a16="http://schemas.microsoft.com/office/drawing/2014/main" id="{A894452C-643B-41D6-9ECA-0E3BDD3F2666}"/>
                </a:ext>
              </a:extLst>
            </p:cNvPr>
            <p:cNvSpPr>
              <a:spLocks/>
            </p:cNvSpPr>
            <p:nvPr userDrawn="1"/>
          </p:nvSpPr>
          <p:spPr>
            <a:xfrm>
              <a:off x="-1" y="0"/>
              <a:ext cx="12198349" cy="6858000"/>
            </a:xfrm>
            <a:prstGeom prst="rect">
              <a:avLst/>
            </a:prstGeom>
            <a:solidFill>
              <a:schemeClr val="bg2">
                <a:alpha val="55000"/>
              </a:schemeClr>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grpSp>
      <p:pic>
        <p:nvPicPr>
          <p:cNvPr id="4" name="Picture 3">
            <a:extLst>
              <a:ext uri="{FF2B5EF4-FFF2-40B4-BE49-F238E27FC236}">
                <a16:creationId xmlns:a16="http://schemas.microsoft.com/office/drawing/2014/main" id="{7F668055-BE62-4038-944D-ACBE3CAE5E6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52845" y="4531547"/>
            <a:ext cx="8321040" cy="1950720"/>
          </a:xfrm>
          <a:prstGeom prst="rect">
            <a:avLst/>
          </a:prstGeom>
        </p:spPr>
      </p:pic>
      <p:sp>
        <p:nvSpPr>
          <p:cNvPr id="7" name="TextBox 6">
            <a:extLst>
              <a:ext uri="{FF2B5EF4-FFF2-40B4-BE49-F238E27FC236}">
                <a16:creationId xmlns:a16="http://schemas.microsoft.com/office/drawing/2014/main" id="{14666F1E-990C-410E-BE26-46E10256E6CA}"/>
              </a:ext>
            </a:extLst>
          </p:cNvPr>
          <p:cNvSpPr txBox="1"/>
          <p:nvPr userDrawn="1"/>
        </p:nvSpPr>
        <p:spPr>
          <a:xfrm>
            <a:off x="9813627" y="6653303"/>
            <a:ext cx="2000548" cy="104644"/>
          </a:xfrm>
          <a:prstGeom prst="rect">
            <a:avLst/>
          </a:prstGeom>
          <a:noFill/>
        </p:spPr>
        <p:txBody>
          <a:bodyPr wrap="none" lIns="0" tIns="0" rIns="0" bIns="0" rtlCol="0">
            <a:spAutoFit/>
          </a:bodyPr>
          <a:lstStyle/>
          <a:p>
            <a:pPr marL="0" marR="0" lvl="0" indent="0" algn="r" defTabSz="914400" rtl="0" eaLnBrk="1" fontAlgn="auto" latinLnBrk="0" hangingPunct="1">
              <a:lnSpc>
                <a:spcPct val="85000"/>
              </a:lnSpc>
              <a:spcBef>
                <a:spcPts val="0"/>
              </a:spcBef>
              <a:spcAft>
                <a:spcPts val="600"/>
              </a:spcAft>
              <a:buClr>
                <a:srgbClr val="27ACAA"/>
              </a:buClr>
              <a:buSzPct val="70000"/>
              <a:buFontTx/>
              <a:buNone/>
              <a:tabLst/>
              <a:defRPr/>
            </a:pPr>
            <a:r>
              <a:rPr kumimoji="0" lang="en-US" sz="800" b="0" i="0" u="none" strike="noStrike" kern="1200" cap="none" spc="0" normalizeH="0" baseline="0" noProof="0" dirty="0">
                <a:ln>
                  <a:noFill/>
                </a:ln>
                <a:solidFill>
                  <a:srgbClr val="747480"/>
                </a:solidFill>
                <a:effectLst/>
                <a:uLnTx/>
                <a:uFillTx/>
                <a:latin typeface="EYInterstate Light"/>
                <a:ea typeface="+mn-ea"/>
                <a:cs typeface="+mn-cs"/>
              </a:rPr>
              <a:t>EY-</a:t>
            </a:r>
            <a:r>
              <a:rPr kumimoji="0" lang="en-US" sz="800" b="0" i="0" u="none" strike="noStrike" kern="1200" cap="none" spc="0" normalizeH="0" baseline="0" noProof="0" dirty="0" err="1">
                <a:ln>
                  <a:noFill/>
                </a:ln>
                <a:solidFill>
                  <a:srgbClr val="747480"/>
                </a:solidFill>
                <a:effectLst/>
                <a:uLnTx/>
                <a:uFillTx/>
                <a:latin typeface="EYInterstate Light"/>
                <a:ea typeface="+mn-ea"/>
                <a:cs typeface="+mn-cs"/>
              </a:rPr>
              <a:t>Pega</a:t>
            </a:r>
            <a:r>
              <a:rPr kumimoji="0" lang="en-US" sz="800" b="0" i="0" u="none" strike="noStrike" kern="1200" cap="none" spc="0" normalizeH="0" baseline="0" noProof="0" dirty="0">
                <a:ln>
                  <a:noFill/>
                </a:ln>
                <a:solidFill>
                  <a:srgbClr val="747480"/>
                </a:solidFill>
                <a:effectLst/>
                <a:uLnTx/>
                <a:uFillTx/>
                <a:latin typeface="EYInterstate Light"/>
                <a:ea typeface="+mn-ea"/>
                <a:cs typeface="+mn-cs"/>
              </a:rPr>
              <a:t> Confidential - Not for external use</a:t>
            </a:r>
          </a:p>
        </p:txBody>
      </p:sp>
      <p:sp>
        <p:nvSpPr>
          <p:cNvPr id="5" name="Rectangle 4">
            <a:extLst>
              <a:ext uri="{FF2B5EF4-FFF2-40B4-BE49-F238E27FC236}">
                <a16:creationId xmlns:a16="http://schemas.microsoft.com/office/drawing/2014/main" id="{9A15C466-51C6-44C0-8923-B5B6EB4C608E}"/>
              </a:ext>
            </a:extLst>
          </p:cNvPr>
          <p:cNvSpPr/>
          <p:nvPr userDrawn="1"/>
        </p:nvSpPr>
        <p:spPr>
          <a:xfrm>
            <a:off x="352845" y="4531547"/>
            <a:ext cx="8321040" cy="1947672"/>
          </a:xfrm>
          <a:prstGeom prst="rect">
            <a:avLst/>
          </a:prstGeom>
          <a:solidFill>
            <a:schemeClr val="bg2">
              <a:alpha val="7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Tree>
    <p:extLst>
      <p:ext uri="{BB962C8B-B14F-4D97-AF65-F5344CB8AC3E}">
        <p14:creationId xmlns:p14="http://schemas.microsoft.com/office/powerpoint/2010/main" val="167881771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slide_Quot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4EFB49B-9094-428B-B9F5-9FD59DC149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5" y="0"/>
            <a:ext cx="12192000" cy="6858000"/>
          </a:xfrm>
          <a:prstGeom prst="rect">
            <a:avLst/>
          </a:prstGeom>
        </p:spPr>
      </p:pic>
    </p:spTree>
    <p:extLst>
      <p:ext uri="{BB962C8B-B14F-4D97-AF65-F5344CB8AC3E}">
        <p14:creationId xmlns:p14="http://schemas.microsoft.com/office/powerpoint/2010/main" val="1965827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8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72964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FD772AD2-965B-454F-986E-0B1C1C5BB818}"/>
              </a:ext>
            </a:extLst>
          </p:cNvPr>
          <p:cNvGraphicFramePr>
            <a:graphicFrameLocks noChangeAspect="1"/>
          </p:cNvGraphicFramePr>
          <p:nvPr userDrawn="1">
            <p:custDataLst>
              <p:tags r:id="rId7"/>
            </p:custDataLst>
            <p:extLst>
              <p:ext uri="{D42A27DB-BD31-4B8C-83A1-F6EECF244321}">
                <p14:modId xmlns:p14="http://schemas.microsoft.com/office/powerpoint/2010/main" val="15118711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395" imgH="394" progId="TCLayout.ActiveDocument.1">
                  <p:embed/>
                </p:oleObj>
              </mc:Choice>
              <mc:Fallback>
                <p:oleObj name="think-cell Slide" r:id="rId8" imgW="395" imgH="394" progId="TCLayout.ActiveDocument.1">
                  <p:embed/>
                  <p:pic>
                    <p:nvPicPr>
                      <p:cNvPr id="5" name="Object 4" hidden="1">
                        <a:extLst>
                          <a:ext uri="{FF2B5EF4-FFF2-40B4-BE49-F238E27FC236}">
                            <a16:creationId xmlns:a16="http://schemas.microsoft.com/office/drawing/2014/main" id="{FD772AD2-965B-454F-986E-0B1C1C5BB818}"/>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46075" y="294200"/>
            <a:ext cx="11506199" cy="59088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346075" y="1137920"/>
            <a:ext cx="11506199" cy="494792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919714218"/>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1" r:id="rId3"/>
    <p:sldLayoutId id="2147483829" r:id="rId4"/>
    <p:sldLayoutId id="2147483830" r:id="rId5"/>
  </p:sldLayoutIdLst>
  <p:hf sldNum="0" hdr="0" dt="0"/>
  <p:txStyles>
    <p:titleStyle>
      <a:lvl1pPr algn="l" defTabSz="914400" rtl="0" eaLnBrk="1" latinLnBrk="0" hangingPunct="1">
        <a:lnSpc>
          <a:spcPct val="85000"/>
        </a:lnSpc>
        <a:spcBef>
          <a:spcPct val="0"/>
        </a:spcBef>
        <a:buNone/>
        <a:defRPr sz="2400" b="0" kern="1200">
          <a:solidFill>
            <a:schemeClr val="bg1"/>
          </a:solidFill>
          <a:latin typeface="EYInterstate Light" panose="02000506000000020004" pitchFamily="2" charset="0"/>
          <a:ea typeface="+mj-ea"/>
          <a:cs typeface="Arial" pitchFamily="34" charset="0"/>
        </a:defRPr>
      </a:lvl1pPr>
    </p:titleStyle>
    <p:bodyStyle>
      <a:lvl1pPr marL="356616" indent="-356616" algn="l" defTabSz="914400" rtl="0" eaLnBrk="1" latinLnBrk="0" hangingPunct="1">
        <a:spcBef>
          <a:spcPct val="20000"/>
        </a:spcBef>
        <a:buClr>
          <a:schemeClr val="tx2"/>
        </a:buClr>
        <a:buSzPct val="110000"/>
        <a:buFont typeface="EYInterstate Light" panose="02000506000000020004" pitchFamily="2" charset="0"/>
        <a:buChar char="•"/>
        <a:defRPr sz="2000" kern="1200">
          <a:solidFill>
            <a:schemeClr val="bg1"/>
          </a:solidFill>
          <a:latin typeface="EYInterstate Light" panose="02000506000000020004" pitchFamily="2" charset="0"/>
          <a:ea typeface="+mn-ea"/>
          <a:cs typeface="+mn-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2" userDrawn="1">
          <p15:clr>
            <a:srgbClr val="F26B43"/>
          </p15:clr>
        </p15:guide>
        <p15:guide id="3" pos="218" userDrawn="1">
          <p15:clr>
            <a:srgbClr val="F26B43"/>
          </p15:clr>
        </p15:guide>
        <p15:guide id="4" pos="7466" userDrawn="1">
          <p15:clr>
            <a:srgbClr val="F26B43"/>
          </p15:clr>
        </p15:guide>
        <p15:guide id="5" pos="2354" userDrawn="1">
          <p15:clr>
            <a:srgbClr val="F26B43"/>
          </p15:clr>
        </p15:guide>
        <p15:guide id="6" orient="horz" pos="40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amie.h.campbell@ey.com" TargetMode="External"/><Relationship Id="rId7" Type="http://schemas.openxmlformats.org/officeDocument/2006/relationships/image" Target="../media/image8.png"/><Relationship Id="rId2" Type="http://schemas.openxmlformats.org/officeDocument/2006/relationships/hyperlink" Target="ey.com/pega" TargetMode="Externa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hyperlink" Target="mailto:suzanne.clayton@pega.com" TargetMode="Externa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2D9A-5AFE-4BCD-A651-857B374260CE}"/>
              </a:ext>
            </a:extLst>
          </p:cNvPr>
          <p:cNvSpPr>
            <a:spLocks noGrp="1"/>
          </p:cNvSpPr>
          <p:nvPr>
            <p:ph type="title"/>
          </p:nvPr>
        </p:nvSpPr>
        <p:spPr/>
        <p:txBody>
          <a:bodyPr/>
          <a:lstStyle/>
          <a:p>
            <a:pPr lvl="0"/>
            <a:r>
              <a:rPr lang="en-US" noProof="0" dirty="0"/>
              <a:t>QAT Scan</a:t>
            </a:r>
            <a:endParaRPr lang="en-IN" noProof="0" dirty="0"/>
          </a:p>
        </p:txBody>
      </p:sp>
      <p:sp>
        <p:nvSpPr>
          <p:cNvPr id="5" name="Text Placeholder 4">
            <a:extLst>
              <a:ext uri="{FF2B5EF4-FFF2-40B4-BE49-F238E27FC236}">
                <a16:creationId xmlns:a16="http://schemas.microsoft.com/office/drawing/2014/main" id="{8B0AB09D-F8BB-48AA-9184-8D4E169B54FF}"/>
              </a:ext>
            </a:extLst>
          </p:cNvPr>
          <p:cNvSpPr>
            <a:spLocks noGrp="1"/>
          </p:cNvSpPr>
          <p:nvPr>
            <p:ph type="body" sz="quarter" idx="10"/>
          </p:nvPr>
        </p:nvSpPr>
        <p:spPr>
          <a:xfrm>
            <a:off x="588333" y="2015280"/>
            <a:ext cx="2691444" cy="430887"/>
          </a:xfrm>
        </p:spPr>
        <p:txBody>
          <a:bodyPr/>
          <a:lstStyle/>
          <a:p>
            <a:pPr lvl="0"/>
            <a:r>
              <a:rPr lang="en-US" noProof="0" dirty="0"/>
              <a:t>Assessing the path to application modernization</a:t>
            </a:r>
          </a:p>
        </p:txBody>
      </p:sp>
      <p:sp>
        <p:nvSpPr>
          <p:cNvPr id="14" name="Text Box 8">
            <a:extLst>
              <a:ext uri="{FF2B5EF4-FFF2-40B4-BE49-F238E27FC236}">
                <a16:creationId xmlns:a16="http://schemas.microsoft.com/office/drawing/2014/main" id="{016C6F50-8DFC-405A-A0F3-0E3C222C37E9}"/>
              </a:ext>
            </a:extLst>
          </p:cNvPr>
          <p:cNvSpPr txBox="1">
            <a:spLocks/>
          </p:cNvSpPr>
          <p:nvPr/>
        </p:nvSpPr>
        <p:spPr>
          <a:xfrm>
            <a:off x="3730751" y="361951"/>
            <a:ext cx="8121523" cy="87716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137160" rIns="0" bIns="137160" numCol="1" spcCol="18288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400" b="0" i="0" u="none" strike="noStrike" kern="1200" cap="none" spc="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Business drivers</a:t>
            </a:r>
          </a:p>
          <a:p>
            <a:pPr marL="0" marR="0" lvl="0" indent="0" algn="l" defTabSz="914400" rtl="0" eaLnBrk="1" fontAlgn="auto" latinLnBrk="0" hangingPunct="1">
              <a:lnSpc>
                <a:spcPct val="100000"/>
              </a:lnSpc>
              <a:spcBef>
                <a:spcPts val="0"/>
              </a:spcBef>
              <a:spcAft>
                <a:spcPts val="0"/>
              </a:spcAft>
              <a:buClr>
                <a:srgbClr val="27ACAA"/>
              </a:buClr>
              <a:buSzPct val="70000"/>
              <a:buFontTx/>
              <a:buNone/>
              <a:tabLst/>
              <a:defRPr/>
            </a:pPr>
            <a:r>
              <a:rPr kumimoji="0" lang="en-US" sz="1000" b="0" i="0" u="none" strike="noStrike" kern="1200" cap="none" spc="0" normalizeH="0" baseline="0" noProof="0" dirty="0">
                <a:ln>
                  <a:noFill/>
                </a:ln>
                <a:solidFill>
                  <a:prstClr val="white"/>
                </a:solidFill>
                <a:effectLst/>
                <a:uLnTx/>
                <a:uFillTx/>
                <a:latin typeface="EYInterstate Light"/>
                <a:ea typeface="Calibri" panose="020F0502020204030204" pitchFamily="34" charset="0"/>
                <a:cs typeface="Times New Roman"/>
              </a:rPr>
              <a:t>QAT Scan provides a narrative findings document and summary presentation to show owners their current state, what fixes should be addressed and a path forward leveraging the propositions based on the QAT Scan findings. </a:t>
            </a:r>
            <a:endParaRPr kumimoji="0" lang="en-IN" sz="1000" b="0" i="0" u="none" strike="noStrike" kern="1200" cap="none" spc="-30" normalizeH="0" baseline="0" noProof="0" dirty="0">
              <a:ln>
                <a:noFill/>
              </a:ln>
              <a:solidFill>
                <a:prstClr val="white"/>
              </a:solidFill>
              <a:effectLst/>
              <a:uLnTx/>
              <a:uFillTx/>
              <a:latin typeface="EYInterstate Light"/>
              <a:ea typeface="+mn-ea"/>
              <a:cs typeface="+mn-cs"/>
            </a:endParaRPr>
          </a:p>
        </p:txBody>
      </p:sp>
      <p:cxnSp>
        <p:nvCxnSpPr>
          <p:cNvPr id="15" name="Straight Connector 14">
            <a:extLst>
              <a:ext uri="{FF2B5EF4-FFF2-40B4-BE49-F238E27FC236}">
                <a16:creationId xmlns:a16="http://schemas.microsoft.com/office/drawing/2014/main" id="{FC39F1DA-2A45-4C46-AD09-925E7334899F}"/>
              </a:ext>
            </a:extLst>
          </p:cNvPr>
          <p:cNvCxnSpPr>
            <a:cxnSpLocks/>
          </p:cNvCxnSpPr>
          <p:nvPr/>
        </p:nvCxnSpPr>
        <p:spPr>
          <a:xfrm>
            <a:off x="3730751" y="361951"/>
            <a:ext cx="8121523" cy="0"/>
          </a:xfrm>
          <a:prstGeom prst="line">
            <a:avLst/>
          </a:prstGeom>
          <a:ln w="25400">
            <a:solidFill>
              <a:srgbClr val="747480"/>
            </a:solidFill>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9D16822-09D1-454D-BACC-7EBCD57E5E0A}"/>
              </a:ext>
            </a:extLst>
          </p:cNvPr>
          <p:cNvCxnSpPr>
            <a:cxnSpLocks/>
          </p:cNvCxnSpPr>
          <p:nvPr/>
        </p:nvCxnSpPr>
        <p:spPr>
          <a:xfrm>
            <a:off x="3730751" y="1546891"/>
            <a:ext cx="8121523" cy="0"/>
          </a:xfrm>
          <a:prstGeom prst="line">
            <a:avLst/>
          </a:prstGeom>
          <a:ln w="25400">
            <a:solidFill>
              <a:srgbClr val="747480"/>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18" name="Table 18">
            <a:extLst>
              <a:ext uri="{FF2B5EF4-FFF2-40B4-BE49-F238E27FC236}">
                <a16:creationId xmlns:a16="http://schemas.microsoft.com/office/drawing/2014/main" id="{E8D52BBB-3EC3-42B8-81C7-A9236BC3E63A}"/>
              </a:ext>
            </a:extLst>
          </p:cNvPr>
          <p:cNvGraphicFramePr>
            <a:graphicFrameLocks noGrp="1"/>
          </p:cNvGraphicFramePr>
          <p:nvPr>
            <p:extLst>
              <p:ext uri="{D42A27DB-BD31-4B8C-83A1-F6EECF244321}">
                <p14:modId xmlns:p14="http://schemas.microsoft.com/office/powerpoint/2010/main" val="993470475"/>
              </p:ext>
            </p:extLst>
          </p:nvPr>
        </p:nvGraphicFramePr>
        <p:xfrm>
          <a:off x="3755239" y="1719580"/>
          <a:ext cx="3931920" cy="1376680"/>
        </p:xfrm>
        <a:graphic>
          <a:graphicData uri="http://schemas.openxmlformats.org/drawingml/2006/table">
            <a:tbl>
              <a:tblPr firstRow="1" bandRow="1">
                <a:tableStyleId>{5C22544A-7EE6-4342-B048-85BDC9FD1C3A}</a:tableStyleId>
              </a:tblPr>
              <a:tblGrid>
                <a:gridCol w="3931920">
                  <a:extLst>
                    <a:ext uri="{9D8B030D-6E8A-4147-A177-3AD203B41FA5}">
                      <a16:colId xmlns:a16="http://schemas.microsoft.com/office/drawing/2014/main" val="2499792204"/>
                    </a:ext>
                  </a:extLst>
                </a:gridCol>
              </a:tblGrid>
              <a:tr h="370840">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400" b="0" i="0" u="none" strike="noStrike" kern="1200" cap="none" spc="-2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Offering overview</a:t>
                      </a:r>
                    </a:p>
                  </a:txBody>
                  <a:tcPr marL="0" marR="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3295085"/>
                  </a:ext>
                </a:extLst>
              </a:tr>
              <a:tr h="370840">
                <a:tc>
                  <a:txBody>
                    <a:bodyPr/>
                    <a:lstStyle/>
                    <a:p>
                      <a:pPr marL="0" marR="0" lvl="0" indent="0" algn="l" defTabSz="914400" rtl="0" eaLnBrk="1" fontAlgn="auto" latinLnBrk="0" hangingPunct="1">
                        <a:lnSpc>
                          <a:spcPct val="100000"/>
                        </a:lnSpc>
                        <a:spcBef>
                          <a:spcPts val="400"/>
                        </a:spcBef>
                        <a:spcAft>
                          <a:spcPts val="400"/>
                        </a:spcAft>
                        <a:buClr>
                          <a:srgbClr val="27ACAA"/>
                        </a:buClr>
                        <a:buSzPct val="70000"/>
                        <a:buFontTx/>
                        <a:buNone/>
                        <a:tabLst/>
                        <a:defRPr/>
                      </a:pPr>
                      <a:r>
                        <a:rPr kumimoji="0" lang="en-US" sz="1000" b="0" i="0" u="none" strike="noStrike" kern="1200" cap="none" spc="0" normalizeH="0" baseline="0" noProof="0" dirty="0">
                          <a:ln>
                            <a:noFill/>
                          </a:ln>
                          <a:solidFill>
                            <a:prstClr val="white"/>
                          </a:solidFill>
                          <a:effectLst/>
                          <a:uLnTx/>
                          <a:uFillTx/>
                          <a:latin typeface="+mn-lt"/>
                          <a:ea typeface="Calibri" panose="020F0502020204030204" pitchFamily="34" charset="0"/>
                          <a:cs typeface="Times New Roman"/>
                        </a:rPr>
                        <a:t>The QAT Scan analyzes the health of a </a:t>
                      </a:r>
                      <a:r>
                        <a:rPr kumimoji="0" lang="en-US" sz="1000" b="0" i="0" u="none" strike="noStrike" kern="1200" cap="none" spc="0" normalizeH="0" baseline="0" noProof="0" dirty="0" err="1">
                          <a:ln>
                            <a:noFill/>
                          </a:ln>
                          <a:solidFill>
                            <a:prstClr val="white"/>
                          </a:solidFill>
                          <a:effectLst/>
                          <a:uLnTx/>
                          <a:uFillTx/>
                          <a:latin typeface="+mn-lt"/>
                          <a:ea typeface="Calibri" panose="020F0502020204030204" pitchFamily="34" charset="0"/>
                          <a:cs typeface="Times New Roman"/>
                        </a:rPr>
                        <a:t>Pega</a:t>
                      </a:r>
                      <a:r>
                        <a:rPr kumimoji="0" lang="en-US" sz="1000" b="0" i="0" u="none" strike="noStrike" kern="1200" cap="none" spc="0" normalizeH="0" baseline="0" noProof="0" dirty="0">
                          <a:ln>
                            <a:noFill/>
                          </a:ln>
                          <a:solidFill>
                            <a:prstClr val="white"/>
                          </a:solidFill>
                          <a:effectLst/>
                          <a:uLnTx/>
                          <a:uFillTx/>
                          <a:latin typeface="+mn-lt"/>
                          <a:ea typeface="Calibri" panose="020F0502020204030204" pitchFamily="34" charset="0"/>
                          <a:cs typeface="Times New Roman"/>
                        </a:rPr>
                        <a:t> application to address how to enhance and leverage features in modern </a:t>
                      </a:r>
                      <a:r>
                        <a:rPr kumimoji="0" lang="en-US" sz="1000" b="0" i="0" u="none" strike="noStrike" kern="1200" cap="none" spc="0" normalizeH="0" baseline="0" noProof="0" dirty="0" err="1">
                          <a:ln>
                            <a:noFill/>
                          </a:ln>
                          <a:solidFill>
                            <a:prstClr val="white"/>
                          </a:solidFill>
                          <a:effectLst/>
                          <a:uLnTx/>
                          <a:uFillTx/>
                          <a:latin typeface="+mn-lt"/>
                          <a:ea typeface="Calibri" panose="020F0502020204030204" pitchFamily="34" charset="0"/>
                          <a:cs typeface="Times New Roman"/>
                        </a:rPr>
                        <a:t>Pega</a:t>
                      </a:r>
                      <a:r>
                        <a:rPr kumimoji="0" lang="en-US" sz="1000" b="0" i="0" u="none" strike="noStrike" kern="1200" cap="none" spc="0" normalizeH="0" baseline="0" noProof="0" dirty="0">
                          <a:ln>
                            <a:noFill/>
                          </a:ln>
                          <a:solidFill>
                            <a:prstClr val="white"/>
                          </a:solidFill>
                          <a:effectLst/>
                          <a:uLnTx/>
                          <a:uFillTx/>
                          <a:latin typeface="+mn-lt"/>
                          <a:ea typeface="Calibri" panose="020F0502020204030204" pitchFamily="34" charset="0"/>
                          <a:cs typeface="Times New Roman"/>
                        </a:rPr>
                        <a:t> versions that were unavailable or not implemented during initial installation. The report would lead the transformation by establishing fact-based findings of the current state to propose using a newer version to leverage the latest features for new business outcomes.</a:t>
                      </a:r>
                      <a:endParaRPr kumimoji="0" lang="en-US" sz="1000" b="0" i="0" u="none" strike="noStrike" kern="1200" cap="none" spc="0" normalizeH="0" baseline="0" noProof="0" dirty="0">
                        <a:ln>
                          <a:noFill/>
                        </a:ln>
                        <a:solidFill>
                          <a:prstClr val="white"/>
                        </a:solidFill>
                        <a:effectLst/>
                        <a:uLnTx/>
                        <a:uFillTx/>
                        <a:latin typeface="EYInterstate Light"/>
                        <a:ea typeface="Calibri" panose="020F0502020204030204" pitchFamily="34" charset="0"/>
                        <a:cs typeface="Times New Roman"/>
                      </a:endParaRPr>
                    </a:p>
                  </a:txBody>
                  <a:tcPr marL="0" marR="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5634749"/>
                  </a:ext>
                </a:extLst>
              </a:tr>
            </a:tbl>
          </a:graphicData>
        </a:graphic>
      </p:graphicFrame>
      <p:graphicFrame>
        <p:nvGraphicFramePr>
          <p:cNvPr id="19" name="Table 18">
            <a:extLst>
              <a:ext uri="{FF2B5EF4-FFF2-40B4-BE49-F238E27FC236}">
                <a16:creationId xmlns:a16="http://schemas.microsoft.com/office/drawing/2014/main" id="{9AF2FC83-86BB-47C1-A1CA-C18049615851}"/>
              </a:ext>
            </a:extLst>
          </p:cNvPr>
          <p:cNvGraphicFramePr>
            <a:graphicFrameLocks noGrp="1"/>
          </p:cNvGraphicFramePr>
          <p:nvPr>
            <p:extLst>
              <p:ext uri="{D42A27DB-BD31-4B8C-83A1-F6EECF244321}">
                <p14:modId xmlns:p14="http://schemas.microsoft.com/office/powerpoint/2010/main" val="2071194203"/>
              </p:ext>
            </p:extLst>
          </p:nvPr>
        </p:nvGraphicFramePr>
        <p:xfrm>
          <a:off x="7910780" y="1719580"/>
          <a:ext cx="3931920" cy="1376680"/>
        </p:xfrm>
        <a:graphic>
          <a:graphicData uri="http://schemas.openxmlformats.org/drawingml/2006/table">
            <a:tbl>
              <a:tblPr firstRow="1" bandRow="1">
                <a:tableStyleId>{5C22544A-7EE6-4342-B048-85BDC9FD1C3A}</a:tableStyleId>
              </a:tblPr>
              <a:tblGrid>
                <a:gridCol w="3931920">
                  <a:extLst>
                    <a:ext uri="{9D8B030D-6E8A-4147-A177-3AD203B41FA5}">
                      <a16:colId xmlns:a16="http://schemas.microsoft.com/office/drawing/2014/main" val="2499792204"/>
                    </a:ext>
                  </a:extLst>
                </a:gridCol>
              </a:tblGrid>
              <a:tr h="370840">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400" b="0" i="0" u="none" strike="noStrike" kern="1200" cap="none" spc="-2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Offering benefits</a:t>
                      </a:r>
                      <a:endParaRPr kumimoji="0" lang="en-US" sz="1400" b="0" i="0" u="none" strike="noStrike" kern="1200" cap="none" spc="-20" normalizeH="0" baseline="0" dirty="0">
                        <a:ln>
                          <a:noFill/>
                        </a:ln>
                        <a:solidFill>
                          <a:srgbClr val="FFE600"/>
                        </a:solidFill>
                        <a:effectLst/>
                        <a:uLnTx/>
                        <a:uFillTx/>
                        <a:latin typeface="EYInterstate" panose="02000503020000020004" pitchFamily="2" charset="0"/>
                        <a:cs typeface="Times New Roman" panose="02020603050405020304" pitchFamily="18" charset="0"/>
                      </a:endParaRPr>
                    </a:p>
                  </a:txBody>
                  <a:tcPr marL="0" marR="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3295085"/>
                  </a:ext>
                </a:extLst>
              </a:tr>
              <a:tr h="370840">
                <a:tc>
                  <a:txBody>
                    <a:bodyPr/>
                    <a:lstStyle/>
                    <a:p>
                      <a:pPr marL="0" marR="0" lvl="0" indent="0" algn="l" defTabSz="914400" rtl="0" eaLnBrk="1" fontAlgn="auto" latinLnBrk="0" hangingPunct="1">
                        <a:lnSpc>
                          <a:spcPct val="100000"/>
                        </a:lnSpc>
                        <a:spcBef>
                          <a:spcPts val="400"/>
                        </a:spcBef>
                        <a:spcAft>
                          <a:spcPts val="400"/>
                        </a:spcAft>
                        <a:buClr>
                          <a:srgbClr val="27ACAA"/>
                        </a:buClr>
                        <a:buSzPct val="70000"/>
                        <a:buFontTx/>
                        <a:buNone/>
                        <a:tabLst/>
                        <a:defRPr/>
                      </a:pPr>
                      <a:r>
                        <a:rPr kumimoji="0" lang="en-US" sz="1000" b="0" i="0" u="none" strike="noStrike" kern="1200" cap="none" spc="0" normalizeH="0" baseline="0" dirty="0">
                          <a:ln>
                            <a:noFill/>
                          </a:ln>
                          <a:solidFill>
                            <a:prstClr val="white"/>
                          </a:solidFill>
                          <a:effectLst/>
                          <a:uLnTx/>
                          <a:uFillTx/>
                          <a:latin typeface="+mn-lt"/>
                          <a:cs typeface="Times New Roman"/>
                        </a:rPr>
                        <a:t>QAT Scan provides an assessment of older versions of currently installed </a:t>
                      </a:r>
                      <a:r>
                        <a:rPr kumimoji="0" lang="en-US" sz="1000" b="0" i="0" u="none" strike="noStrike" kern="1200" cap="none" spc="0" normalizeH="0" baseline="0" dirty="0" err="1">
                          <a:ln>
                            <a:noFill/>
                          </a:ln>
                          <a:solidFill>
                            <a:prstClr val="white"/>
                          </a:solidFill>
                          <a:effectLst/>
                          <a:uLnTx/>
                          <a:uFillTx/>
                          <a:latin typeface="+mn-lt"/>
                          <a:cs typeface="Times New Roman"/>
                        </a:rPr>
                        <a:t>Pega</a:t>
                      </a:r>
                      <a:r>
                        <a:rPr kumimoji="0" lang="en-US" sz="1000" b="0" i="0" u="none" strike="noStrike" kern="1200" cap="none" spc="0" normalizeH="0" baseline="0" dirty="0">
                          <a:ln>
                            <a:noFill/>
                          </a:ln>
                          <a:solidFill>
                            <a:prstClr val="white"/>
                          </a:solidFill>
                          <a:effectLst/>
                          <a:uLnTx/>
                          <a:uFillTx/>
                          <a:latin typeface="+mn-lt"/>
                          <a:cs typeface="Times New Roman"/>
                        </a:rPr>
                        <a:t> applications and presents an assessment of the current application, the critical findings and the areas that could benefit from features in a later version. It is a direct benefit for clients with outdated </a:t>
                      </a:r>
                      <a:r>
                        <a:rPr kumimoji="0" lang="en-US" sz="1000" b="0" i="0" u="none" strike="noStrike" kern="1200" cap="none" spc="0" normalizeH="0" baseline="0" dirty="0" err="1">
                          <a:ln>
                            <a:noFill/>
                          </a:ln>
                          <a:solidFill>
                            <a:prstClr val="white"/>
                          </a:solidFill>
                          <a:effectLst/>
                          <a:uLnTx/>
                          <a:uFillTx/>
                          <a:latin typeface="+mn-lt"/>
                          <a:cs typeface="Times New Roman"/>
                        </a:rPr>
                        <a:t>Pega</a:t>
                      </a:r>
                      <a:r>
                        <a:rPr kumimoji="0" lang="en-US" sz="1000" b="0" i="0" u="none" strike="noStrike" kern="1200" cap="none" spc="0" normalizeH="0" baseline="0" dirty="0">
                          <a:ln>
                            <a:noFill/>
                          </a:ln>
                          <a:solidFill>
                            <a:prstClr val="white"/>
                          </a:solidFill>
                          <a:effectLst/>
                          <a:uLnTx/>
                          <a:uFillTx/>
                          <a:latin typeface="+mn-lt"/>
                          <a:cs typeface="Times New Roman"/>
                        </a:rPr>
                        <a:t> installations. Modern </a:t>
                      </a:r>
                      <a:r>
                        <a:rPr kumimoji="0" lang="en-US" sz="1000" b="0" i="0" u="none" strike="noStrike" kern="1200" cap="none" spc="0" normalizeH="0" baseline="0" dirty="0" err="1">
                          <a:ln>
                            <a:noFill/>
                          </a:ln>
                          <a:solidFill>
                            <a:prstClr val="white"/>
                          </a:solidFill>
                          <a:effectLst/>
                          <a:uLnTx/>
                          <a:uFillTx/>
                          <a:latin typeface="+mn-lt"/>
                          <a:cs typeface="Times New Roman"/>
                        </a:rPr>
                        <a:t>Pega</a:t>
                      </a:r>
                      <a:r>
                        <a:rPr kumimoji="0" lang="en-US" sz="1000" b="0" i="0" u="none" strike="noStrike" kern="1200" cap="none" spc="0" normalizeH="0" baseline="0" dirty="0">
                          <a:ln>
                            <a:noFill/>
                          </a:ln>
                          <a:solidFill>
                            <a:prstClr val="white"/>
                          </a:solidFill>
                          <a:effectLst/>
                          <a:uLnTx/>
                          <a:uFillTx/>
                          <a:latin typeface="+mn-lt"/>
                          <a:cs typeface="Times New Roman"/>
                        </a:rPr>
                        <a:t> features could bring business value to the already-installed application.</a:t>
                      </a:r>
                    </a:p>
                  </a:txBody>
                  <a:tcPr marL="0" marR="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89036830"/>
                  </a:ext>
                </a:extLst>
              </a:tr>
            </a:tbl>
          </a:graphicData>
        </a:graphic>
      </p:graphicFrame>
      <p:graphicFrame>
        <p:nvGraphicFramePr>
          <p:cNvPr id="24" name="Table 23">
            <a:extLst>
              <a:ext uri="{FF2B5EF4-FFF2-40B4-BE49-F238E27FC236}">
                <a16:creationId xmlns:a16="http://schemas.microsoft.com/office/drawing/2014/main" id="{F03B7E4B-273F-4ABF-B848-FD705A680FA9}"/>
              </a:ext>
            </a:extLst>
          </p:cNvPr>
          <p:cNvGraphicFramePr>
            <a:graphicFrameLocks noGrp="1"/>
          </p:cNvGraphicFramePr>
          <p:nvPr>
            <p:extLst>
              <p:ext uri="{D42A27DB-BD31-4B8C-83A1-F6EECF244321}">
                <p14:modId xmlns:p14="http://schemas.microsoft.com/office/powerpoint/2010/main" val="3018679168"/>
              </p:ext>
            </p:extLst>
          </p:nvPr>
        </p:nvGraphicFramePr>
        <p:xfrm>
          <a:off x="3745546" y="3980148"/>
          <a:ext cx="8097154" cy="1219200"/>
        </p:xfrm>
        <a:graphic>
          <a:graphicData uri="http://schemas.openxmlformats.org/drawingml/2006/table">
            <a:tbl>
              <a:tblPr firstRow="1" bandRow="1">
                <a:tableStyleId>{5C22544A-7EE6-4342-B048-85BDC9FD1C3A}</a:tableStyleId>
              </a:tblPr>
              <a:tblGrid>
                <a:gridCol w="4048577">
                  <a:extLst>
                    <a:ext uri="{9D8B030D-6E8A-4147-A177-3AD203B41FA5}">
                      <a16:colId xmlns:a16="http://schemas.microsoft.com/office/drawing/2014/main" val="4006228964"/>
                    </a:ext>
                  </a:extLst>
                </a:gridCol>
                <a:gridCol w="4048577">
                  <a:extLst>
                    <a:ext uri="{9D8B030D-6E8A-4147-A177-3AD203B41FA5}">
                      <a16:colId xmlns:a16="http://schemas.microsoft.com/office/drawing/2014/main" val="1193997821"/>
                    </a:ext>
                  </a:extLst>
                </a:gridCol>
              </a:tblGrid>
              <a:tr h="208529">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200" b="0" i="0" u="none" strike="noStrike" kern="1200" cap="none" spc="0" normalizeH="0" baseline="0" noProof="0" dirty="0" err="1">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Pega</a:t>
                      </a:r>
                      <a:r>
                        <a:rPr kumimoji="0" lang="en-US" sz="1200" b="0" i="0" u="none" strike="noStrike" kern="1200" cap="none" spc="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 impact</a:t>
                      </a:r>
                      <a:endParaRPr kumimoji="0" lang="en-US" sz="1200" b="0" i="0" u="none" strike="noStrike" kern="1200" cap="none" spc="-30" normalizeH="0" baseline="0" noProof="0" dirty="0">
                        <a:ln>
                          <a:noFill/>
                        </a:ln>
                        <a:solidFill>
                          <a:prstClr val="white"/>
                        </a:solidFill>
                        <a:effectLst/>
                        <a:uLnTx/>
                        <a:uFillTx/>
                        <a:latin typeface="EYInterstate Light" panose="02000506000000020004" pitchFamily="2" charset="0"/>
                        <a:ea typeface="+mn-ea"/>
                        <a:cs typeface="+mn-cs"/>
                      </a:endParaRPr>
                    </a:p>
                  </a:txBody>
                  <a:tcPr anchor="ctr">
                    <a:lnL w="28575" cap="flat" cmpd="sng" algn="ctr">
                      <a:solidFill>
                        <a:srgbClr val="FFE600"/>
                      </a:solidFill>
                      <a:prstDash val="solid"/>
                      <a:round/>
                      <a:headEnd type="none" w="med" len="med"/>
                      <a:tailEnd type="none" w="med" len="med"/>
                    </a:lnL>
                    <a:lnR w="28575" cap="flat" cmpd="sng" algn="ctr">
                      <a:solidFill>
                        <a:srgbClr val="FFE600"/>
                      </a:solidFill>
                      <a:prstDash val="solid"/>
                      <a:round/>
                      <a:headEnd type="none" w="med" len="med"/>
                      <a:tailEnd type="none" w="med" len="med"/>
                    </a:lnR>
                    <a:lnT w="28575" cap="flat" cmpd="sng" algn="ctr">
                      <a:solidFill>
                        <a:srgbClr val="FFE600"/>
                      </a:solidFill>
                      <a:prstDash val="solid"/>
                      <a:round/>
                      <a:headEnd type="none" w="med" len="med"/>
                      <a:tailEnd type="none" w="med" len="med"/>
                    </a:lnT>
                    <a:lnB w="28575" cap="flat" cmpd="sng" algn="ctr">
                      <a:solidFill>
                        <a:srgbClr val="FFE6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200" b="0" i="0" u="none" strike="noStrike" kern="1200" cap="none" spc="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EY impact</a:t>
                      </a:r>
                      <a:endParaRPr kumimoji="0" lang="en-US" sz="1200" b="0" i="0" u="none" strike="noStrike" kern="1200" cap="none" spc="-30" normalizeH="0" baseline="0" noProof="0" dirty="0">
                        <a:ln>
                          <a:noFill/>
                        </a:ln>
                        <a:solidFill>
                          <a:prstClr val="white"/>
                        </a:solidFill>
                        <a:effectLst/>
                        <a:uLnTx/>
                        <a:uFillTx/>
                        <a:latin typeface="EYInterstate Light" panose="02000506000000020004" pitchFamily="2" charset="0"/>
                        <a:ea typeface="+mn-ea"/>
                        <a:cs typeface="+mn-cs"/>
                      </a:endParaRPr>
                    </a:p>
                  </a:txBody>
                  <a:tcPr anchor="ctr">
                    <a:lnL w="28575" cap="flat" cmpd="sng" algn="ctr">
                      <a:solidFill>
                        <a:srgbClr val="FFE600"/>
                      </a:solidFill>
                      <a:prstDash val="solid"/>
                      <a:round/>
                      <a:headEnd type="none" w="med" len="med"/>
                      <a:tailEnd type="none" w="med" len="med"/>
                    </a:lnL>
                    <a:lnR w="28575" cap="flat" cmpd="sng" algn="ctr">
                      <a:solidFill>
                        <a:srgbClr val="FFE600"/>
                      </a:solidFill>
                      <a:prstDash val="solid"/>
                      <a:round/>
                      <a:headEnd type="none" w="med" len="med"/>
                      <a:tailEnd type="none" w="med" len="med"/>
                    </a:lnR>
                    <a:lnT w="28575" cap="flat" cmpd="sng" algn="ctr">
                      <a:solidFill>
                        <a:srgbClr val="FFE600"/>
                      </a:solidFill>
                      <a:prstDash val="solid"/>
                      <a:round/>
                      <a:headEnd type="none" w="med" len="med"/>
                      <a:tailEnd type="none" w="med" len="med"/>
                    </a:lnT>
                    <a:lnB w="28575" cap="flat" cmpd="sng" algn="ctr">
                      <a:solidFill>
                        <a:srgbClr val="FFE600"/>
                      </a:solidFill>
                      <a:prstDash val="solid"/>
                      <a:round/>
                      <a:headEnd type="none" w="med" len="med"/>
                      <a:tailEnd type="none" w="med" len="med"/>
                    </a:lnB>
                    <a:noFill/>
                  </a:tcPr>
                </a:tc>
                <a:extLst>
                  <a:ext uri="{0D108BD9-81ED-4DB2-BD59-A6C34878D82A}">
                    <a16:rowId xmlns:a16="http://schemas.microsoft.com/office/drawing/2014/main" val="3729122563"/>
                  </a:ext>
                </a:extLst>
              </a:tr>
              <a:tr h="834115">
                <a:tc>
                  <a:txBody>
                    <a:bodyPr/>
                    <a:lstStyle/>
                    <a:p>
                      <a:pPr marL="0" marR="0" lvl="0" indent="0" algn="l" defTabSz="914400" rtl="0" eaLnBrk="1" fontAlgn="auto" latinLnBrk="0" hangingPunct="1">
                        <a:lnSpc>
                          <a:spcPct val="100000"/>
                        </a:lnSpc>
                        <a:spcBef>
                          <a:spcPts val="400"/>
                        </a:spcBef>
                        <a:spcAft>
                          <a:spcPts val="400"/>
                        </a:spcAft>
                        <a:buClr>
                          <a:srgbClr val="27ACAA"/>
                        </a:buClr>
                        <a:buSzPct val="70000"/>
                        <a:buFontTx/>
                        <a:buNone/>
                        <a:tabLst/>
                        <a:defRPr/>
                      </a:pPr>
                      <a:r>
                        <a:rPr kumimoji="0" lang="en-US" sz="1000" b="0" i="0" u="none" strike="noStrike" kern="1200" cap="none" spc="0" normalizeH="0" baseline="0" dirty="0">
                          <a:ln>
                            <a:noFill/>
                          </a:ln>
                          <a:solidFill>
                            <a:prstClr val="white"/>
                          </a:solidFill>
                          <a:effectLst/>
                          <a:uLnTx/>
                          <a:uFillTx/>
                          <a:latin typeface="+mn-lt"/>
                          <a:ea typeface="+mn-ea"/>
                          <a:cs typeface="Times New Roman"/>
                        </a:rPr>
                        <a:t>QAT Scan helps clients upgrade their systems, utilize out-of-the- box </a:t>
                      </a:r>
                      <a:r>
                        <a:rPr kumimoji="0" lang="en-US" sz="1000" b="0" i="0" u="none" strike="noStrike" kern="1200" cap="none" spc="0" normalizeH="0" baseline="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dirty="0">
                          <a:ln>
                            <a:noFill/>
                          </a:ln>
                          <a:solidFill>
                            <a:prstClr val="white"/>
                          </a:solidFill>
                          <a:effectLst/>
                          <a:uLnTx/>
                          <a:uFillTx/>
                          <a:latin typeface="+mn-lt"/>
                          <a:ea typeface="+mn-ea"/>
                          <a:cs typeface="Times New Roman"/>
                        </a:rPr>
                        <a:t> features and better justify their initial purchase of </a:t>
                      </a:r>
                      <a:r>
                        <a:rPr kumimoji="0" lang="en-US" sz="1000" b="0" i="0" u="none" strike="noStrike" kern="1200" cap="none" spc="0" normalizeH="0" baseline="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dirty="0">
                          <a:ln>
                            <a:noFill/>
                          </a:ln>
                          <a:solidFill>
                            <a:prstClr val="white"/>
                          </a:solidFill>
                          <a:effectLst/>
                          <a:uLnTx/>
                          <a:uFillTx/>
                          <a:latin typeface="+mn-lt"/>
                          <a:ea typeface="+mn-ea"/>
                          <a:cs typeface="Times New Roman"/>
                        </a:rPr>
                        <a:t> licensing. Clients’ confidence in </a:t>
                      </a:r>
                      <a:r>
                        <a:rPr kumimoji="0" lang="en-US" sz="1000" b="0" i="0" u="none" strike="noStrike" kern="1200" cap="none" spc="0" normalizeH="0" baseline="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dirty="0">
                          <a:ln>
                            <a:noFill/>
                          </a:ln>
                          <a:solidFill>
                            <a:prstClr val="white"/>
                          </a:solidFill>
                          <a:effectLst/>
                          <a:uLnTx/>
                          <a:uFillTx/>
                          <a:latin typeface="+mn-lt"/>
                          <a:ea typeface="+mn-ea"/>
                          <a:cs typeface="Times New Roman"/>
                        </a:rPr>
                        <a:t> and future </a:t>
                      </a:r>
                      <a:r>
                        <a:rPr kumimoji="0" lang="en-US" sz="1000" b="0" i="0" u="none" strike="noStrike" kern="1200" cap="none" spc="0" normalizeH="0" baseline="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dirty="0">
                          <a:ln>
                            <a:noFill/>
                          </a:ln>
                          <a:solidFill>
                            <a:prstClr val="white"/>
                          </a:solidFill>
                          <a:effectLst/>
                          <a:uLnTx/>
                          <a:uFillTx/>
                          <a:latin typeface="+mn-lt"/>
                          <a:ea typeface="+mn-ea"/>
                          <a:cs typeface="Times New Roman"/>
                        </a:rPr>
                        <a:t> purchases will improve through QAT Scan. </a:t>
                      </a:r>
                      <a:endParaRPr kumimoji="0" lang="en-US" sz="1000" b="0" i="0" u="none" strike="noStrike" kern="1200" cap="none" spc="0" normalizeH="0" baseline="0" dirty="0">
                        <a:ln>
                          <a:noFill/>
                        </a:ln>
                        <a:solidFill>
                          <a:prstClr val="white"/>
                        </a:solidFill>
                        <a:effectLst/>
                        <a:uLnTx/>
                        <a:uFillTx/>
                        <a:latin typeface="+mn-lt"/>
                        <a:cs typeface="Times New Roman"/>
                      </a:endParaRPr>
                    </a:p>
                  </a:txBody>
                  <a:tcPr marT="91440" marB="91440">
                    <a:lnL w="28575" cap="flat" cmpd="sng" algn="ctr">
                      <a:solidFill>
                        <a:srgbClr val="FFE600"/>
                      </a:solidFill>
                      <a:prstDash val="solid"/>
                      <a:round/>
                      <a:headEnd type="none" w="med" len="med"/>
                      <a:tailEnd type="none" w="med" len="med"/>
                    </a:lnL>
                    <a:lnR w="28575" cap="flat" cmpd="sng" algn="ctr">
                      <a:solidFill>
                        <a:srgbClr val="FFE600"/>
                      </a:solidFill>
                      <a:prstDash val="solid"/>
                      <a:round/>
                      <a:headEnd type="none" w="med" len="med"/>
                      <a:tailEnd type="none" w="med" len="med"/>
                    </a:lnR>
                    <a:lnT w="28575" cap="flat" cmpd="sng" algn="ctr">
                      <a:solidFill>
                        <a:srgbClr val="FFE600"/>
                      </a:solidFill>
                      <a:prstDash val="solid"/>
                      <a:round/>
                      <a:headEnd type="none" w="med" len="med"/>
                      <a:tailEnd type="none" w="med" len="med"/>
                    </a:lnT>
                    <a:lnB w="28575" cap="flat" cmpd="sng" algn="ctr">
                      <a:solidFill>
                        <a:srgbClr val="FFE6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400"/>
                        </a:spcBef>
                        <a:spcAft>
                          <a:spcPts val="400"/>
                        </a:spcAft>
                        <a:buClr>
                          <a:srgbClr val="27ACAA"/>
                        </a:buClr>
                        <a:buSzPct val="70000"/>
                        <a:buFontTx/>
                        <a:buNone/>
                        <a:tabLst/>
                        <a:defRPr/>
                      </a:pPr>
                      <a:r>
                        <a:rPr kumimoji="0" lang="en-US" sz="1000" b="0" i="0" u="none" strike="noStrike" kern="1200" cap="none" spc="0" normalizeH="0" baseline="0" dirty="0">
                          <a:ln>
                            <a:noFill/>
                          </a:ln>
                          <a:solidFill>
                            <a:prstClr val="white"/>
                          </a:solidFill>
                          <a:effectLst/>
                          <a:uLnTx/>
                          <a:uFillTx/>
                          <a:latin typeface="+mn-lt"/>
                          <a:ea typeface="+mn-ea"/>
                          <a:cs typeface="Times New Roman"/>
                        </a:rPr>
                        <a:t>Not every organization can run an assessment like QAT Scan. By offering this service, we are establishing ourselves as </a:t>
                      </a:r>
                      <a:r>
                        <a:rPr kumimoji="0" lang="en-US" sz="1000" b="0" i="0" u="none" strike="noStrike" kern="1200" cap="none" spc="0" normalizeH="0" baseline="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dirty="0">
                          <a:ln>
                            <a:noFill/>
                          </a:ln>
                          <a:solidFill>
                            <a:prstClr val="white"/>
                          </a:solidFill>
                          <a:effectLst/>
                          <a:uLnTx/>
                          <a:uFillTx/>
                          <a:latin typeface="+mn-lt"/>
                          <a:ea typeface="+mn-ea"/>
                          <a:cs typeface="Times New Roman"/>
                        </a:rPr>
                        <a:t> implementation and technology pros. With QAT Scan, we can deduce complex and insightful recommendations for improvement by looking at tool-identified problem areas.</a:t>
                      </a:r>
                      <a:endParaRPr kumimoji="0" lang="en-US" sz="1000" b="0" i="0" u="none" strike="noStrike" kern="1200" cap="none" spc="0" normalizeH="0" baseline="0" noProof="0" dirty="0">
                        <a:ln>
                          <a:noFill/>
                        </a:ln>
                        <a:solidFill>
                          <a:prstClr val="white"/>
                        </a:solidFill>
                        <a:effectLst/>
                        <a:uLnTx/>
                        <a:uFillTx/>
                        <a:latin typeface="+mn-lt"/>
                        <a:ea typeface="+mn-ea"/>
                        <a:cs typeface="Times New Roman"/>
                      </a:endParaRPr>
                    </a:p>
                  </a:txBody>
                  <a:tcPr marT="91440" marB="91440">
                    <a:lnL w="28575" cap="flat" cmpd="sng" algn="ctr">
                      <a:solidFill>
                        <a:srgbClr val="FFE600"/>
                      </a:solidFill>
                      <a:prstDash val="solid"/>
                      <a:round/>
                      <a:headEnd type="none" w="med" len="med"/>
                      <a:tailEnd type="none" w="med" len="med"/>
                    </a:lnL>
                    <a:lnR w="28575" cap="flat" cmpd="sng" algn="ctr">
                      <a:solidFill>
                        <a:srgbClr val="FFE600"/>
                      </a:solidFill>
                      <a:prstDash val="solid"/>
                      <a:round/>
                      <a:headEnd type="none" w="med" len="med"/>
                      <a:tailEnd type="none" w="med" len="med"/>
                    </a:lnR>
                    <a:lnT w="28575" cap="flat" cmpd="sng" algn="ctr">
                      <a:solidFill>
                        <a:srgbClr val="FFE600"/>
                      </a:solidFill>
                      <a:prstDash val="solid"/>
                      <a:round/>
                      <a:headEnd type="none" w="med" len="med"/>
                      <a:tailEnd type="none" w="med" len="med"/>
                    </a:lnT>
                    <a:lnB w="28575" cap="flat" cmpd="sng" algn="ctr">
                      <a:solidFill>
                        <a:srgbClr val="FFE600"/>
                      </a:solidFill>
                      <a:prstDash val="solid"/>
                      <a:round/>
                      <a:headEnd type="none" w="med" len="med"/>
                      <a:tailEnd type="none" w="med" len="med"/>
                    </a:lnB>
                    <a:noFill/>
                  </a:tcPr>
                </a:tc>
                <a:extLst>
                  <a:ext uri="{0D108BD9-81ED-4DB2-BD59-A6C34878D82A}">
                    <a16:rowId xmlns:a16="http://schemas.microsoft.com/office/drawing/2014/main" val="2858497794"/>
                  </a:ext>
                </a:extLst>
              </a:tr>
            </a:tbl>
          </a:graphicData>
        </a:graphic>
      </p:graphicFrame>
      <p:graphicFrame>
        <p:nvGraphicFramePr>
          <p:cNvPr id="25" name="Table 5">
            <a:extLst>
              <a:ext uri="{FF2B5EF4-FFF2-40B4-BE49-F238E27FC236}">
                <a16:creationId xmlns:a16="http://schemas.microsoft.com/office/drawing/2014/main" id="{652577DB-AAB2-4395-8C1E-98645B14AC8B}"/>
              </a:ext>
            </a:extLst>
          </p:cNvPr>
          <p:cNvGraphicFramePr>
            <a:graphicFrameLocks noGrp="1"/>
          </p:cNvGraphicFramePr>
          <p:nvPr>
            <p:extLst>
              <p:ext uri="{D42A27DB-BD31-4B8C-83A1-F6EECF244321}">
                <p14:modId xmlns:p14="http://schemas.microsoft.com/office/powerpoint/2010/main" val="729969249"/>
              </p:ext>
            </p:extLst>
          </p:nvPr>
        </p:nvGraphicFramePr>
        <p:xfrm>
          <a:off x="3745548" y="5517515"/>
          <a:ext cx="8097152" cy="609600"/>
        </p:xfrm>
        <a:graphic>
          <a:graphicData uri="http://schemas.openxmlformats.org/drawingml/2006/table">
            <a:tbl>
              <a:tblPr firstRow="1" bandRow="1">
                <a:tableStyleId>{5C22544A-7EE6-4342-B048-85BDC9FD1C3A}</a:tableStyleId>
              </a:tblPr>
              <a:tblGrid>
                <a:gridCol w="8097152">
                  <a:extLst>
                    <a:ext uri="{9D8B030D-6E8A-4147-A177-3AD203B41FA5}">
                      <a16:colId xmlns:a16="http://schemas.microsoft.com/office/drawing/2014/main" val="4006228964"/>
                    </a:ext>
                  </a:extLst>
                </a:gridCol>
              </a:tblGrid>
              <a:tr h="182880">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200" b="0" i="0" u="none" strike="noStrike" kern="1200" cap="none" spc="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Products leveraged</a:t>
                      </a:r>
                    </a:p>
                  </a:txBody>
                  <a:tcPr anchor="ctr">
                    <a:lnL w="28575" cap="flat" cmpd="sng" algn="ctr">
                      <a:solidFill>
                        <a:srgbClr val="747480"/>
                      </a:solidFill>
                      <a:prstDash val="solid"/>
                      <a:round/>
                      <a:headEnd type="none" w="med" len="med"/>
                      <a:tailEnd type="none" w="med" len="med"/>
                    </a:lnL>
                    <a:lnR w="28575" cap="flat" cmpd="sng" algn="ctr">
                      <a:solidFill>
                        <a:srgbClr val="747480"/>
                      </a:solidFill>
                      <a:prstDash val="solid"/>
                      <a:round/>
                      <a:headEnd type="none" w="med" len="med"/>
                      <a:tailEnd type="none" w="med" len="med"/>
                    </a:lnR>
                    <a:lnT w="28575" cap="flat" cmpd="sng" algn="ctr">
                      <a:solidFill>
                        <a:srgbClr val="747480"/>
                      </a:solidFill>
                      <a:prstDash val="solid"/>
                      <a:round/>
                      <a:headEnd type="none" w="med" len="med"/>
                      <a:tailEnd type="none" w="med" len="med"/>
                    </a:lnT>
                    <a:lnB w="28575" cap="flat" cmpd="sng" algn="ctr">
                      <a:solidFill>
                        <a:srgbClr val="747480"/>
                      </a:solidFill>
                      <a:prstDash val="solid"/>
                      <a:round/>
                      <a:headEnd type="none" w="med" len="med"/>
                      <a:tailEnd type="none" w="med" len="med"/>
                    </a:lnB>
                    <a:solidFill>
                      <a:srgbClr val="747480"/>
                    </a:solidFill>
                  </a:tcPr>
                </a:tc>
                <a:extLst>
                  <a:ext uri="{0D108BD9-81ED-4DB2-BD59-A6C34878D82A}">
                    <a16:rowId xmlns:a16="http://schemas.microsoft.com/office/drawing/2014/main" val="3729122563"/>
                  </a:ext>
                </a:extLst>
              </a:tr>
              <a:tr h="314723">
                <a:tc>
                  <a:txBody>
                    <a:bodyPr/>
                    <a:lstStyle/>
                    <a:p>
                      <a:pPr marL="0" marR="0" lvl="0" indent="0" algn="l" defTabSz="914400" rtl="0" eaLnBrk="1" fontAlgn="auto" latinLnBrk="0" hangingPunct="1">
                        <a:lnSpc>
                          <a:spcPct val="100000"/>
                        </a:lnSpc>
                        <a:spcBef>
                          <a:spcPts val="400"/>
                        </a:spcBef>
                        <a:spcAft>
                          <a:spcPts val="400"/>
                        </a:spcAft>
                        <a:buClr>
                          <a:srgbClr val="27ACAA"/>
                        </a:buClr>
                        <a:buSzPct val="70000"/>
                        <a:buFontTx/>
                        <a:buNone/>
                        <a:tabLst/>
                        <a:defRPr/>
                      </a:pPr>
                      <a:r>
                        <a:rPr kumimoji="0" lang="en-US" sz="1000" b="0" i="0" u="none" strike="noStrike" kern="1200" cap="none" spc="0" normalizeH="0" baseline="0" noProof="0" dirty="0">
                          <a:ln>
                            <a:noFill/>
                          </a:ln>
                          <a:solidFill>
                            <a:prstClr val="white"/>
                          </a:solidFill>
                          <a:effectLst/>
                          <a:uLnTx/>
                          <a:uFillTx/>
                          <a:latin typeface="+mn-lt"/>
                          <a:ea typeface="+mn-ea"/>
                          <a:cs typeface="Times New Roman"/>
                        </a:rPr>
                        <a:t>Only </a:t>
                      </a:r>
                      <a:r>
                        <a:rPr kumimoji="0" lang="en-US" sz="1000" b="0" i="0" u="none" strike="noStrike" kern="1200" cap="none" spc="0" normalizeH="0" baseline="0" noProof="0" dirty="0" err="1">
                          <a:ln>
                            <a:noFill/>
                          </a:ln>
                          <a:solidFill>
                            <a:prstClr val="white"/>
                          </a:solidFill>
                          <a:effectLst/>
                          <a:uLnTx/>
                          <a:uFillTx/>
                          <a:latin typeface="+mn-lt"/>
                          <a:ea typeface="+mn-ea"/>
                          <a:cs typeface="Times New Roman"/>
                        </a:rPr>
                        <a:t>Pega</a:t>
                      </a:r>
                      <a:r>
                        <a:rPr kumimoji="0" lang="en-US" sz="1000" b="0" i="0" u="none" strike="noStrike" kern="1200" cap="none" spc="0" normalizeH="0" baseline="0" noProof="0" dirty="0">
                          <a:ln>
                            <a:noFill/>
                          </a:ln>
                          <a:solidFill>
                            <a:prstClr val="white"/>
                          </a:solidFill>
                          <a:effectLst/>
                          <a:uLnTx/>
                          <a:uFillTx/>
                          <a:latin typeface="+mn-lt"/>
                          <a:ea typeface="+mn-ea"/>
                          <a:cs typeface="Times New Roman"/>
                        </a:rPr>
                        <a:t> platform is required</a:t>
                      </a:r>
                      <a:endParaRPr kumimoji="0" lang="en-US" sz="1000" b="0" i="0" u="none" strike="noStrike" kern="1200" cap="none" spc="0" normalizeH="0" baseline="0" dirty="0">
                        <a:ln>
                          <a:noFill/>
                        </a:ln>
                        <a:solidFill>
                          <a:prstClr val="white"/>
                        </a:solidFill>
                        <a:effectLst/>
                        <a:uLnTx/>
                        <a:uFillTx/>
                        <a:latin typeface="EYInterstate Light"/>
                        <a:cs typeface="Times New Roman"/>
                      </a:endParaRPr>
                    </a:p>
                  </a:txBody>
                  <a:tcPr marT="91440" marB="91440">
                    <a:lnL w="28575" cap="flat" cmpd="sng" algn="ctr">
                      <a:solidFill>
                        <a:srgbClr val="747480"/>
                      </a:solidFill>
                      <a:prstDash val="solid"/>
                      <a:round/>
                      <a:headEnd type="none" w="med" len="med"/>
                      <a:tailEnd type="none" w="med" len="med"/>
                    </a:lnL>
                    <a:lnR w="28575" cap="flat" cmpd="sng" algn="ctr">
                      <a:solidFill>
                        <a:srgbClr val="747480"/>
                      </a:solidFill>
                      <a:prstDash val="solid"/>
                      <a:round/>
                      <a:headEnd type="none" w="med" len="med"/>
                      <a:tailEnd type="none" w="med" len="med"/>
                    </a:lnR>
                    <a:lnT w="28575" cap="flat" cmpd="sng" algn="ctr">
                      <a:solidFill>
                        <a:srgbClr val="747480"/>
                      </a:solidFill>
                      <a:prstDash val="solid"/>
                      <a:round/>
                      <a:headEnd type="none" w="med" len="med"/>
                      <a:tailEnd type="none" w="med" len="med"/>
                    </a:lnT>
                    <a:lnB w="28575" cap="flat" cmpd="sng" algn="ctr">
                      <a:solidFill>
                        <a:srgbClr val="747480"/>
                      </a:solidFill>
                      <a:prstDash val="solid"/>
                      <a:round/>
                      <a:headEnd type="none" w="med" len="med"/>
                      <a:tailEnd type="none" w="med" len="med"/>
                    </a:lnB>
                    <a:noFill/>
                  </a:tcPr>
                </a:tc>
                <a:extLst>
                  <a:ext uri="{0D108BD9-81ED-4DB2-BD59-A6C34878D82A}">
                    <a16:rowId xmlns:a16="http://schemas.microsoft.com/office/drawing/2014/main" val="2858497794"/>
                  </a:ext>
                </a:extLst>
              </a:tr>
            </a:tbl>
          </a:graphicData>
        </a:graphic>
      </p:graphicFrame>
    </p:spTree>
    <p:extLst>
      <p:ext uri="{BB962C8B-B14F-4D97-AF65-F5344CB8AC3E}">
        <p14:creationId xmlns:p14="http://schemas.microsoft.com/office/powerpoint/2010/main" val="239844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
            <a:extLst>
              <a:ext uri="{FF2B5EF4-FFF2-40B4-BE49-F238E27FC236}">
                <a16:creationId xmlns:a16="http://schemas.microsoft.com/office/drawing/2014/main" id="{6827885F-9D34-407B-BED9-280483EFC6ED}"/>
              </a:ext>
            </a:extLst>
          </p:cNvPr>
          <p:cNvSpPr txBox="1">
            <a:spLocks/>
          </p:cNvSpPr>
          <p:nvPr/>
        </p:nvSpPr>
        <p:spPr>
          <a:xfrm>
            <a:off x="8804275" y="140005"/>
            <a:ext cx="3048000" cy="4192867"/>
          </a:xfrm>
          <a:prstGeom prst="rect">
            <a:avLst/>
          </a:prstGeom>
          <a:noFill/>
          <a:ln w="12700" cap="flat" cmpd="sng" algn="ctr">
            <a:solidFill>
              <a:srgbClr val="747480"/>
            </a:solidFill>
            <a:prstDash val="dash"/>
            <a:miter lim="800000"/>
            <a:headEnd type="none" w="med" len="med"/>
            <a:tailEnd type="none" w="med" len="me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82880" tIns="91440" rIns="182880" bIns="91440" numCol="1" spcCol="182880" rtlCol="0" fromWordArt="0" anchor="t" anchorCtr="0" forceAA="0" compatLnSpc="1">
            <a:prstTxWarp prst="textNoShape">
              <a:avLst/>
            </a:prstTxWarp>
            <a:noAutofit/>
          </a:bodyPr>
          <a:lstStyle/>
          <a:p>
            <a:pPr>
              <a:buClr>
                <a:schemeClr val="accent2"/>
              </a:buClr>
              <a:buSzPct val="70000"/>
            </a:pPr>
            <a:endParaRPr lang="en-US" sz="1400" spc="-30" dirty="0">
              <a:solidFill>
                <a:srgbClr val="FFE600"/>
              </a:solidFill>
              <a:latin typeface="EYInterstate" panose="02000503020000020004" pitchFamily="2" charset="0"/>
            </a:endParaRPr>
          </a:p>
        </p:txBody>
      </p:sp>
      <p:sp>
        <p:nvSpPr>
          <p:cNvPr id="2" name="Text Box 8">
            <a:extLst>
              <a:ext uri="{FF2B5EF4-FFF2-40B4-BE49-F238E27FC236}">
                <a16:creationId xmlns:a16="http://schemas.microsoft.com/office/drawing/2014/main" id="{E0BB302D-1095-4A5B-8F8F-D41BC9B01CE1}"/>
              </a:ext>
            </a:extLst>
          </p:cNvPr>
          <p:cNvSpPr txBox="1">
            <a:spLocks/>
          </p:cNvSpPr>
          <p:nvPr/>
        </p:nvSpPr>
        <p:spPr>
          <a:xfrm>
            <a:off x="8804275" y="4381500"/>
            <a:ext cx="3048000" cy="2111375"/>
          </a:xfrm>
          <a:prstGeom prst="rect">
            <a:avLst/>
          </a:prstGeom>
          <a:noFill/>
          <a:ln w="25400" cap="flat" cmpd="sng" algn="ctr">
            <a:solidFill>
              <a:srgbClr val="FFE600"/>
            </a:solidFill>
            <a:prstDash val="solid"/>
            <a:miter lim="800000"/>
            <a:headEnd type="none" w="med" len="med"/>
            <a:tailEnd type="none" w="med" len="me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82880" tIns="91440" rIns="182880" bIns="91440" numCol="1" spcCol="182880" rtlCol="0" fromWordArt="0" anchor="t" anchorCtr="0" forceAA="0" compatLnSpc="1">
            <a:prstTxWarp prst="textNoShape">
              <a:avLst/>
            </a:prstTxWarp>
            <a:noAutofit/>
          </a:bodyPr>
          <a:lstStyle/>
          <a:p>
            <a:pPr>
              <a:buClr>
                <a:schemeClr val="accent2"/>
              </a:buClr>
              <a:buSzPct val="70000"/>
            </a:pPr>
            <a:r>
              <a:rPr lang="en-US" sz="1400" spc="-30" dirty="0">
                <a:solidFill>
                  <a:srgbClr val="FFE600"/>
                </a:solidFill>
                <a:latin typeface="EYInterstate" panose="02000503020000020004" pitchFamily="2" charset="0"/>
              </a:rPr>
              <a:t>Contacts</a:t>
            </a:r>
          </a:p>
        </p:txBody>
      </p:sp>
      <p:graphicFrame>
        <p:nvGraphicFramePr>
          <p:cNvPr id="13" name="Table 18">
            <a:extLst>
              <a:ext uri="{FF2B5EF4-FFF2-40B4-BE49-F238E27FC236}">
                <a16:creationId xmlns:a16="http://schemas.microsoft.com/office/drawing/2014/main" id="{EE08D556-47A5-47A1-A610-63693E3306D7}"/>
              </a:ext>
            </a:extLst>
          </p:cNvPr>
          <p:cNvGraphicFramePr>
            <a:graphicFrameLocks noGrp="1"/>
          </p:cNvGraphicFramePr>
          <p:nvPr>
            <p:extLst>
              <p:ext uri="{D42A27DB-BD31-4B8C-83A1-F6EECF244321}">
                <p14:modId xmlns:p14="http://schemas.microsoft.com/office/powerpoint/2010/main" val="4209994504"/>
              </p:ext>
            </p:extLst>
          </p:nvPr>
        </p:nvGraphicFramePr>
        <p:xfrm>
          <a:off x="357926" y="386953"/>
          <a:ext cx="3017520" cy="3356356"/>
        </p:xfrm>
        <a:graphic>
          <a:graphicData uri="http://schemas.openxmlformats.org/drawingml/2006/table">
            <a:tbl>
              <a:tblPr firstRow="1" bandRow="1">
                <a:tableStyleId>{5C22544A-7EE6-4342-B048-85BDC9FD1C3A}</a:tableStyleId>
              </a:tblPr>
              <a:tblGrid>
                <a:gridCol w="3017520">
                  <a:extLst>
                    <a:ext uri="{9D8B030D-6E8A-4147-A177-3AD203B41FA5}">
                      <a16:colId xmlns:a16="http://schemas.microsoft.com/office/drawing/2014/main" val="2499792204"/>
                    </a:ext>
                  </a:extLst>
                </a:gridCol>
              </a:tblGrid>
              <a:tr h="182880">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400" b="0" i="0" u="none" strike="noStrike" kern="1200" cap="none" spc="-2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Offering </a:t>
                      </a:r>
                      <a:r>
                        <a:rPr kumimoji="0" lang="en-US" sz="1400" b="0" i="0" u="none" strike="noStrike" kern="1200" cap="none" spc="-20" normalizeH="0" baseline="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differentiators</a:t>
                      </a:r>
                      <a:endParaRPr kumimoji="0" lang="en-US" sz="1400" b="0" i="0" u="none" strike="noStrike" kern="1200" cap="none" spc="-2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33295085"/>
                  </a:ext>
                </a:extLst>
              </a:tr>
              <a:tr h="370840">
                <a:tc>
                  <a:txBody>
                    <a:bodyPr/>
                    <a:lstStyle/>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QAT Scan delivers a raw result of the automated analysis and a final assessment recommendation, defined by </a:t>
                      </a:r>
                      <a:r>
                        <a:rPr kumimoji="0" lang="en-US" sz="950" b="0" i="0" u="none" strike="noStrike" kern="1200" cap="none" spc="0" normalizeH="0" baseline="0" noProof="0" dirty="0" err="1">
                          <a:ln>
                            <a:noFill/>
                          </a:ln>
                          <a:solidFill>
                            <a:prstClr val="white"/>
                          </a:solidFill>
                          <a:effectLst/>
                          <a:uLnTx/>
                          <a:uFillTx/>
                          <a:latin typeface="+mn-lt"/>
                          <a:ea typeface="+mn-ea"/>
                          <a:cs typeface="Times New Roman"/>
                        </a:rPr>
                        <a:t>Pega</a:t>
                      </a:r>
                      <a:r>
                        <a:rPr kumimoji="0" lang="en-US" sz="950" b="0" i="0" u="none" strike="noStrike" kern="1200" cap="none" spc="0" normalizeH="0" baseline="0" noProof="0" dirty="0">
                          <a:ln>
                            <a:noFill/>
                          </a:ln>
                          <a:solidFill>
                            <a:prstClr val="white"/>
                          </a:solidFill>
                          <a:effectLst/>
                          <a:uLnTx/>
                          <a:uFillTx/>
                          <a:latin typeface="+mn-lt"/>
                          <a:ea typeface="+mn-ea"/>
                          <a:cs typeface="Times New Roman"/>
                        </a:rPr>
                        <a:t> subject-matter resources through insightful review.</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Far-reaching implications for our clients’ tech platforms, operations and strategy. </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Every QAT Scan recommendation will tie back to a known business KPI or metric.</a:t>
                      </a:r>
                    </a:p>
                  </a:txBody>
                  <a:tcPr marL="0" marR="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75634749"/>
                  </a:ext>
                </a:extLst>
              </a:tr>
              <a:tr h="182880">
                <a:tc>
                  <a:txBody>
                    <a:bodyPr/>
                    <a:lstStyle/>
                    <a:p>
                      <a:pPr marL="0" marR="0" lvl="0" indent="0" algn="l" defTabSz="914400" rtl="0" eaLnBrk="1" fontAlgn="auto" latinLnBrk="0" hangingPunct="1">
                        <a:lnSpc>
                          <a:spcPct val="100000"/>
                        </a:lnSpc>
                        <a:spcBef>
                          <a:spcPts val="0"/>
                        </a:spcBef>
                        <a:spcAft>
                          <a:spcPts val="600"/>
                        </a:spcAft>
                        <a:buClr>
                          <a:srgbClr val="27ACAA"/>
                        </a:buClr>
                        <a:buSzPct val="70000"/>
                        <a:buFontTx/>
                        <a:buNone/>
                        <a:tabLst/>
                        <a:defRPr/>
                      </a:pPr>
                      <a:r>
                        <a:rPr kumimoji="0" lang="en-US" sz="1400" b="0" i="0" u="none" strike="noStrike" kern="1200" cap="none" spc="-20" normalizeH="0" baseline="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rPr>
                        <a:t>Customer profile </a:t>
                      </a:r>
                      <a:endParaRPr kumimoji="0" lang="en-US" sz="1400" b="0" i="0" u="none" strike="noStrike" kern="1200" cap="none" spc="-20" normalizeH="0" baseline="0" noProof="0" dirty="0">
                        <a:ln>
                          <a:noFill/>
                        </a:ln>
                        <a:solidFill>
                          <a:srgbClr val="FFE600"/>
                        </a:solidFill>
                        <a:effectLst/>
                        <a:uLnTx/>
                        <a:uFillTx/>
                        <a:latin typeface="EYInterstate" panose="02000503020000020004" pitchFamily="2" charset="0"/>
                        <a:ea typeface="Calibri" panose="020F0502020204030204" pitchFamily="34" charset="0"/>
                        <a:cs typeface="Times New Roman" panose="02020603050405020304" pitchFamily="18" charset="0"/>
                      </a:endParaRPr>
                    </a:p>
                  </a:txBody>
                  <a:tcPr marL="0" marR="0" marB="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27742091"/>
                  </a:ext>
                </a:extLst>
              </a:tr>
              <a:tr h="370840">
                <a:tc>
                  <a:txBody>
                    <a:bodyPr/>
                    <a:lstStyle/>
                    <a:p>
                      <a:pPr marL="0" marR="0" lvl="0" indent="0" algn="l" defTabSz="914400" rtl="0" eaLnBrk="1" fontAlgn="auto" latinLnBrk="0" hangingPunct="1">
                        <a:lnSpc>
                          <a:spcPct val="90000"/>
                        </a:lnSpc>
                        <a:spcBef>
                          <a:spcPts val="200"/>
                        </a:spcBef>
                        <a:spcAft>
                          <a:spcPts val="200"/>
                        </a:spcAft>
                        <a:buClr>
                          <a:srgbClr val="27ACAA"/>
                        </a:buClr>
                        <a:buSzPct val="70000"/>
                        <a:buFontTx/>
                        <a:buNone/>
                        <a:tabLst/>
                        <a:defRPr/>
                      </a:pPr>
                      <a:r>
                        <a:rPr kumimoji="0" lang="en-US" sz="950" b="1" i="0" u="none" strike="noStrike" kern="1200" cap="none" spc="0" normalizeH="0" baseline="0" dirty="0">
                          <a:ln>
                            <a:noFill/>
                          </a:ln>
                          <a:solidFill>
                            <a:prstClr val="white"/>
                          </a:solidFill>
                          <a:effectLst/>
                          <a:uLnTx/>
                          <a:uFillTx/>
                          <a:latin typeface="+mn-lt"/>
                          <a:cs typeface="Times New Roman"/>
                        </a:rPr>
                        <a:t>Sectors: </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dirty="0">
                          <a:ln>
                            <a:noFill/>
                          </a:ln>
                          <a:solidFill>
                            <a:prstClr val="white"/>
                          </a:solidFill>
                          <a:effectLst/>
                          <a:uLnTx/>
                          <a:uFillTx/>
                          <a:latin typeface="+mn-lt"/>
                          <a:ea typeface="+mn-ea"/>
                          <a:cs typeface="Times New Roman"/>
                        </a:rPr>
                        <a:t>All</a:t>
                      </a:r>
                    </a:p>
                    <a:p>
                      <a:pPr marL="0" marR="0" lvl="0" indent="0" algn="l" defTabSz="914400" rtl="0" eaLnBrk="1" fontAlgn="auto" latinLnBrk="0" hangingPunct="1">
                        <a:lnSpc>
                          <a:spcPct val="90000"/>
                        </a:lnSpc>
                        <a:spcBef>
                          <a:spcPts val="200"/>
                        </a:spcBef>
                        <a:spcAft>
                          <a:spcPts val="200"/>
                        </a:spcAft>
                        <a:buClr>
                          <a:srgbClr val="27ACAA"/>
                        </a:buClr>
                        <a:buSzPct val="70000"/>
                        <a:buFontTx/>
                        <a:buNone/>
                        <a:tabLst/>
                        <a:defRPr/>
                      </a:pPr>
                      <a:r>
                        <a:rPr kumimoji="0" lang="en-US" sz="950" b="1" i="0" u="none" strike="noStrike" kern="1200" cap="none" spc="0" normalizeH="0" baseline="0" dirty="0">
                          <a:ln>
                            <a:noFill/>
                          </a:ln>
                          <a:solidFill>
                            <a:prstClr val="white"/>
                          </a:solidFill>
                          <a:effectLst/>
                          <a:uLnTx/>
                          <a:uFillTx/>
                          <a:latin typeface="+mn-lt"/>
                          <a:ea typeface="+mn-ea"/>
                          <a:cs typeface="Times New Roman"/>
                        </a:rPr>
                        <a:t>Roles: </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dirty="0">
                          <a:ln>
                            <a:noFill/>
                          </a:ln>
                          <a:solidFill>
                            <a:prstClr val="white"/>
                          </a:solidFill>
                          <a:effectLst/>
                          <a:uLnTx/>
                          <a:uFillTx/>
                          <a:latin typeface="+mn-lt"/>
                          <a:ea typeface="+mn-ea"/>
                          <a:cs typeface="Times New Roman"/>
                        </a:rPr>
                        <a:t>CXO, SVP that owns the applications running on </a:t>
                      </a:r>
                      <a:r>
                        <a:rPr kumimoji="0" lang="en-US" sz="950" b="0" i="0" u="none" strike="noStrike" kern="1200" cap="none" spc="0" normalizeH="0" baseline="0" dirty="0" err="1">
                          <a:ln>
                            <a:noFill/>
                          </a:ln>
                          <a:solidFill>
                            <a:prstClr val="white"/>
                          </a:solidFill>
                          <a:effectLst/>
                          <a:uLnTx/>
                          <a:uFillTx/>
                          <a:latin typeface="+mn-lt"/>
                          <a:ea typeface="+mn-ea"/>
                          <a:cs typeface="Times New Roman"/>
                        </a:rPr>
                        <a:t>Pega</a:t>
                      </a:r>
                      <a:r>
                        <a:rPr kumimoji="0" lang="en-US" sz="950" b="0" i="0" u="none" strike="noStrike" kern="1200" cap="none" spc="0" normalizeH="0" baseline="0" dirty="0">
                          <a:ln>
                            <a:noFill/>
                          </a:ln>
                          <a:solidFill>
                            <a:prstClr val="white"/>
                          </a:solidFill>
                          <a:effectLst/>
                          <a:uLnTx/>
                          <a:uFillTx/>
                          <a:latin typeface="+mn-lt"/>
                          <a:ea typeface="+mn-ea"/>
                          <a:cs typeface="Times New Roman"/>
                        </a:rPr>
                        <a:t>, or the business owners who leverage </a:t>
                      </a:r>
                      <a:r>
                        <a:rPr kumimoji="0" lang="en-US" sz="950" b="0" i="0" u="none" strike="noStrike" kern="1200" cap="none" spc="0" normalizeH="0" baseline="0" dirty="0" err="1">
                          <a:ln>
                            <a:noFill/>
                          </a:ln>
                          <a:solidFill>
                            <a:prstClr val="white"/>
                          </a:solidFill>
                          <a:effectLst/>
                          <a:uLnTx/>
                          <a:uFillTx/>
                          <a:latin typeface="+mn-lt"/>
                          <a:ea typeface="+mn-ea"/>
                          <a:cs typeface="Times New Roman"/>
                        </a:rPr>
                        <a:t>Pega</a:t>
                      </a:r>
                      <a:r>
                        <a:rPr kumimoji="0" lang="en-US" sz="950" b="0" i="0" u="none" strike="noStrike" kern="1200" cap="none" spc="0" normalizeH="0" baseline="0" dirty="0">
                          <a:ln>
                            <a:noFill/>
                          </a:ln>
                          <a:solidFill>
                            <a:prstClr val="white"/>
                          </a:solidFill>
                          <a:effectLst/>
                          <a:uLnTx/>
                          <a:uFillTx/>
                          <a:latin typeface="+mn-lt"/>
                          <a:ea typeface="+mn-ea"/>
                          <a:cs typeface="Times New Roman"/>
                        </a:rPr>
                        <a:t> applications. The key target is legacy </a:t>
                      </a:r>
                      <a:r>
                        <a:rPr kumimoji="0" lang="en-US" sz="950" b="0" i="0" u="none" strike="noStrike" kern="1200" cap="none" spc="0" normalizeH="0" baseline="0" dirty="0" err="1">
                          <a:ln>
                            <a:noFill/>
                          </a:ln>
                          <a:solidFill>
                            <a:prstClr val="white"/>
                          </a:solidFill>
                          <a:effectLst/>
                          <a:uLnTx/>
                          <a:uFillTx/>
                          <a:latin typeface="+mn-lt"/>
                          <a:ea typeface="+mn-ea"/>
                          <a:cs typeface="Times New Roman"/>
                        </a:rPr>
                        <a:t>Pega</a:t>
                      </a:r>
                      <a:r>
                        <a:rPr kumimoji="0" lang="en-US" sz="950" b="0" i="0" u="none" strike="noStrike" kern="1200" cap="none" spc="0" normalizeH="0" baseline="0" dirty="0">
                          <a:ln>
                            <a:noFill/>
                          </a:ln>
                          <a:solidFill>
                            <a:prstClr val="white"/>
                          </a:solidFill>
                          <a:effectLst/>
                          <a:uLnTx/>
                          <a:uFillTx/>
                          <a:latin typeface="+mn-lt"/>
                          <a:ea typeface="+mn-ea"/>
                          <a:cs typeface="Times New Roman"/>
                        </a:rPr>
                        <a:t> applications that are not leveraging key product capabilities.</a:t>
                      </a:r>
                    </a:p>
                    <a:p>
                      <a:pPr marL="0" marR="0" lvl="0" indent="0" algn="l" defTabSz="914400" rtl="0" eaLnBrk="1" fontAlgn="auto" latinLnBrk="0" hangingPunct="1">
                        <a:lnSpc>
                          <a:spcPct val="90000"/>
                        </a:lnSpc>
                        <a:spcBef>
                          <a:spcPts val="200"/>
                        </a:spcBef>
                        <a:spcAft>
                          <a:spcPts val="200"/>
                        </a:spcAft>
                        <a:buClr>
                          <a:srgbClr val="27ACAA"/>
                        </a:buClr>
                        <a:buSzPct val="70000"/>
                        <a:buFontTx/>
                        <a:buNone/>
                        <a:tabLst/>
                        <a:defRPr/>
                      </a:pPr>
                      <a:r>
                        <a:rPr kumimoji="0" lang="en-US" sz="950" b="1" i="0" u="none" strike="noStrike" kern="1200" cap="none" spc="0" normalizeH="0" baseline="0" dirty="0">
                          <a:ln>
                            <a:noFill/>
                          </a:ln>
                          <a:solidFill>
                            <a:prstClr val="white"/>
                          </a:solidFill>
                          <a:effectLst/>
                          <a:uLnTx/>
                          <a:uFillTx/>
                          <a:latin typeface="+mn-lt"/>
                          <a:ea typeface="+mn-ea"/>
                          <a:cs typeface="Times New Roman"/>
                        </a:rPr>
                        <a:t>Fields of play: </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dirty="0">
                          <a:ln>
                            <a:noFill/>
                          </a:ln>
                          <a:solidFill>
                            <a:prstClr val="white"/>
                          </a:solidFill>
                          <a:effectLst/>
                          <a:uLnTx/>
                          <a:uFillTx/>
                          <a:latin typeface="+mn-lt"/>
                          <a:ea typeface="+mn-ea"/>
                          <a:cs typeface="Times New Roman"/>
                        </a:rPr>
                        <a:t>IT-transformation</a:t>
                      </a:r>
                      <a:endParaRPr kumimoji="0" lang="en-US" sz="950" b="0" i="0" u="none" strike="noStrike" kern="1200" cap="none" spc="0" normalizeH="0" baseline="0" noProof="0" dirty="0">
                        <a:ln>
                          <a:noFill/>
                        </a:ln>
                        <a:solidFill>
                          <a:prstClr val="white"/>
                        </a:solidFill>
                        <a:effectLst/>
                        <a:uLnTx/>
                        <a:uFillTx/>
                        <a:latin typeface="+mn-lt"/>
                        <a:ea typeface="+mn-ea"/>
                        <a:cs typeface="Times New Roman"/>
                      </a:endParaRPr>
                    </a:p>
                  </a:txBody>
                  <a:tcPr marL="0" marR="0"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53985507"/>
                  </a:ext>
                </a:extLst>
              </a:tr>
            </a:tbl>
          </a:graphicData>
        </a:graphic>
      </p:graphicFrame>
      <p:sp>
        <p:nvSpPr>
          <p:cNvPr id="16" name="Text Box 8">
            <a:extLst>
              <a:ext uri="{FF2B5EF4-FFF2-40B4-BE49-F238E27FC236}">
                <a16:creationId xmlns:a16="http://schemas.microsoft.com/office/drawing/2014/main" id="{24B097FC-C61C-445B-9B61-3370C3C1EA03}"/>
              </a:ext>
            </a:extLst>
          </p:cNvPr>
          <p:cNvSpPr txBox="1">
            <a:spLocks/>
          </p:cNvSpPr>
          <p:nvPr/>
        </p:nvSpPr>
        <p:spPr>
          <a:xfrm>
            <a:off x="3513436" y="386953"/>
            <a:ext cx="4800600" cy="2154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182880" rtlCol="0" fromWordArt="0" anchor="t" anchorCtr="0" forceAA="0" compatLnSpc="1">
            <a:prstTxWarp prst="textNoShape">
              <a:avLst/>
            </a:prstTxWarp>
            <a:spAutoFit/>
          </a:bodyPr>
          <a:lstStyle/>
          <a:p>
            <a:pPr>
              <a:spcAft>
                <a:spcPts val="600"/>
              </a:spcAft>
              <a:buClr>
                <a:schemeClr val="accent2"/>
              </a:buClr>
              <a:buSzPct val="70000"/>
            </a:pPr>
            <a:r>
              <a:rPr lang="en-US" sz="140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Developing an opportunity</a:t>
            </a:r>
          </a:p>
        </p:txBody>
      </p:sp>
      <p:graphicFrame>
        <p:nvGraphicFramePr>
          <p:cNvPr id="17" name="Table 3">
            <a:extLst>
              <a:ext uri="{FF2B5EF4-FFF2-40B4-BE49-F238E27FC236}">
                <a16:creationId xmlns:a16="http://schemas.microsoft.com/office/drawing/2014/main" id="{C35BFA12-8324-4320-B81E-808D45126DB1}"/>
              </a:ext>
            </a:extLst>
          </p:cNvPr>
          <p:cNvGraphicFramePr>
            <a:graphicFrameLocks noGrp="1"/>
          </p:cNvGraphicFramePr>
          <p:nvPr>
            <p:extLst>
              <p:ext uri="{D42A27DB-BD31-4B8C-83A1-F6EECF244321}">
                <p14:modId xmlns:p14="http://schemas.microsoft.com/office/powerpoint/2010/main" val="502324862"/>
              </p:ext>
            </p:extLst>
          </p:nvPr>
        </p:nvGraphicFramePr>
        <p:xfrm>
          <a:off x="3513435" y="714043"/>
          <a:ext cx="5136306" cy="3171698"/>
        </p:xfrm>
        <a:graphic>
          <a:graphicData uri="http://schemas.openxmlformats.org/drawingml/2006/table">
            <a:tbl>
              <a:tblPr firstRow="1" bandRow="1">
                <a:tableStyleId>{5C22544A-7EE6-4342-B048-85BDC9FD1C3A}</a:tableStyleId>
              </a:tblPr>
              <a:tblGrid>
                <a:gridCol w="1712102">
                  <a:extLst>
                    <a:ext uri="{9D8B030D-6E8A-4147-A177-3AD203B41FA5}">
                      <a16:colId xmlns:a16="http://schemas.microsoft.com/office/drawing/2014/main" val="3255073605"/>
                    </a:ext>
                  </a:extLst>
                </a:gridCol>
                <a:gridCol w="1712102">
                  <a:extLst>
                    <a:ext uri="{9D8B030D-6E8A-4147-A177-3AD203B41FA5}">
                      <a16:colId xmlns:a16="http://schemas.microsoft.com/office/drawing/2014/main" val="1847930626"/>
                    </a:ext>
                  </a:extLst>
                </a:gridCol>
                <a:gridCol w="1712102">
                  <a:extLst>
                    <a:ext uri="{9D8B030D-6E8A-4147-A177-3AD203B41FA5}">
                      <a16:colId xmlns:a16="http://schemas.microsoft.com/office/drawing/2014/main" val="3927689838"/>
                    </a:ext>
                  </a:extLst>
                </a:gridCol>
              </a:tblGrid>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Interest-generating questions</a:t>
                      </a:r>
                    </a:p>
                  </a:txBody>
                  <a:tcPr marL="45720" marR="45720" anchor="b">
                    <a:lnL w="12700" cmpd="sng">
                      <a:noFill/>
                    </a:lnL>
                    <a:lnR w="6350" cap="flat" cmpd="sng" algn="ctr">
                      <a:solidFill>
                        <a:srgbClr val="747480"/>
                      </a:solidFill>
                      <a:prstDash val="sysDot"/>
                      <a:round/>
                      <a:headEnd type="none" w="med" len="med"/>
                      <a:tailEnd type="none" w="med" len="med"/>
                    </a:lnR>
                    <a:lnT w="6350" cap="flat" cmpd="sng" algn="ctr">
                      <a:solidFill>
                        <a:srgbClr val="747480"/>
                      </a:solidFill>
                      <a:prstDash val="sysDot"/>
                      <a:round/>
                      <a:headEnd type="none" w="med" len="med"/>
                      <a:tailEnd type="none" w="med" len="med"/>
                    </a:lnT>
                    <a:lnB w="6350" cap="flat" cmpd="sng" algn="ctr">
                      <a:solidFill>
                        <a:srgbClr val="747480"/>
                      </a:solidFill>
                      <a:prstDash val="sysDot"/>
                      <a:round/>
                      <a:headEnd type="none" w="med" len="med"/>
                      <a:tailEnd type="none" w="med" len="med"/>
                    </a:lnB>
                    <a:lnTlToBr w="12700" cmpd="sng">
                      <a:noFill/>
                      <a:prstDash val="solid"/>
                    </a:lnTlToBr>
                    <a:lnBlToTr w="12700" cmpd="sng">
                      <a:noFill/>
                      <a:prstDash val="solid"/>
                    </a:lnBlToTr>
                    <a:solidFill>
                      <a:srgbClr val="747480">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Sales approach</a:t>
                      </a:r>
                    </a:p>
                  </a:txBody>
                  <a:tcPr marL="45720" marR="45720" anchor="b">
                    <a:lnL w="6350" cap="flat" cmpd="sng" algn="ctr">
                      <a:solidFill>
                        <a:srgbClr val="747480"/>
                      </a:solidFill>
                      <a:prstDash val="sysDot"/>
                      <a:round/>
                      <a:headEnd type="none" w="med" len="med"/>
                      <a:tailEnd type="none" w="med" len="med"/>
                    </a:lnL>
                    <a:lnR w="6350" cap="flat" cmpd="sng" algn="ctr">
                      <a:solidFill>
                        <a:srgbClr val="747480"/>
                      </a:solidFill>
                      <a:prstDash val="sysDot"/>
                      <a:round/>
                      <a:headEnd type="none" w="med" len="med"/>
                      <a:tailEnd type="none" w="med" len="med"/>
                    </a:lnR>
                    <a:lnT w="6350" cap="flat" cmpd="sng" algn="ctr">
                      <a:solidFill>
                        <a:srgbClr val="747480"/>
                      </a:solidFill>
                      <a:prstDash val="sysDot"/>
                      <a:round/>
                      <a:headEnd type="none" w="med" len="med"/>
                      <a:tailEnd type="none" w="med" len="med"/>
                    </a:lnT>
                    <a:lnB w="6350" cap="flat" cmpd="sng" algn="ctr">
                      <a:solidFill>
                        <a:srgbClr val="747480"/>
                      </a:solidFill>
                      <a:prstDash val="sysDot"/>
                      <a:round/>
                      <a:headEnd type="none" w="med" len="med"/>
                      <a:tailEnd type="none" w="med" len="med"/>
                    </a:lnB>
                    <a:lnTlToBr w="12700" cmpd="sng">
                      <a:noFill/>
                      <a:prstDash val="solid"/>
                    </a:lnTlToBr>
                    <a:lnBlToTr w="12700" cmpd="sng">
                      <a:noFill/>
                      <a:prstDash val="solid"/>
                    </a:lnBlToTr>
                    <a:solidFill>
                      <a:srgbClr val="747480">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FFE600"/>
                          </a:solidFill>
                          <a:effectLst/>
                          <a:latin typeface="EYInterstate" panose="02000503020000020004" pitchFamily="2" charset="0"/>
                          <a:ea typeface="Calibri" panose="020F0502020204030204" pitchFamily="34" charset="0"/>
                          <a:cs typeface="Times New Roman" panose="02020603050405020304" pitchFamily="18" charset="0"/>
                        </a:rPr>
                        <a:t>Cross-selling and upselling</a:t>
                      </a:r>
                    </a:p>
                  </a:txBody>
                  <a:tcPr marL="45720" marR="45720" anchor="b">
                    <a:lnL w="6350" cap="flat" cmpd="sng" algn="ctr">
                      <a:solidFill>
                        <a:srgbClr val="747480"/>
                      </a:solidFill>
                      <a:prstDash val="sysDot"/>
                      <a:round/>
                      <a:headEnd type="none" w="med" len="med"/>
                      <a:tailEnd type="none" w="med" len="med"/>
                    </a:lnL>
                    <a:lnR w="12700" cmpd="sng">
                      <a:noFill/>
                    </a:lnR>
                    <a:lnT w="6350" cap="flat" cmpd="sng" algn="ctr">
                      <a:solidFill>
                        <a:srgbClr val="747480"/>
                      </a:solidFill>
                      <a:prstDash val="sysDot"/>
                      <a:round/>
                      <a:headEnd type="none" w="med" len="med"/>
                      <a:tailEnd type="none" w="med" len="med"/>
                    </a:lnT>
                    <a:lnB w="6350" cap="flat" cmpd="sng" algn="ctr">
                      <a:solidFill>
                        <a:srgbClr val="747480"/>
                      </a:solidFill>
                      <a:prstDash val="sysDot"/>
                      <a:round/>
                      <a:headEnd type="none" w="med" len="med"/>
                      <a:tailEnd type="none" w="med" len="med"/>
                    </a:lnB>
                    <a:lnTlToBr w="12700" cmpd="sng">
                      <a:noFill/>
                      <a:prstDash val="solid"/>
                    </a:lnTlToBr>
                    <a:lnBlToTr w="12700" cmpd="sng">
                      <a:noFill/>
                      <a:prstDash val="solid"/>
                    </a:lnBlToTr>
                    <a:solidFill>
                      <a:srgbClr val="747480">
                        <a:alpha val="20000"/>
                      </a:srgbClr>
                    </a:solidFill>
                  </a:tcPr>
                </a:tc>
                <a:extLst>
                  <a:ext uri="{0D108BD9-81ED-4DB2-BD59-A6C34878D82A}">
                    <a16:rowId xmlns:a16="http://schemas.microsoft.com/office/drawing/2014/main" val="1599668072"/>
                  </a:ext>
                </a:extLst>
              </a:tr>
              <a:tr h="0">
                <a:tc>
                  <a:txBody>
                    <a:bodyPr/>
                    <a:lstStyle/>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What was your vision when you first began your transformation, and do you feel like you have achieved it? </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Have you seen the latest industry features and widgets that could be useful, but don’t know if they are compatible or possible with your system?</a:t>
                      </a:r>
                    </a:p>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How can you ensure that your platform is aligned with the </a:t>
                      </a:r>
                      <a:r>
                        <a:rPr kumimoji="0" lang="en-US" sz="950" b="0" i="0" u="none" strike="noStrike" kern="1200" cap="none" spc="0" normalizeH="0" baseline="0" noProof="0" dirty="0" err="1">
                          <a:ln>
                            <a:noFill/>
                          </a:ln>
                          <a:solidFill>
                            <a:prstClr val="white"/>
                          </a:solidFill>
                          <a:effectLst/>
                          <a:uLnTx/>
                          <a:uFillTx/>
                          <a:latin typeface="+mn-lt"/>
                          <a:ea typeface="+mn-ea"/>
                          <a:cs typeface="Times New Roman"/>
                        </a:rPr>
                        <a:t>Pega’s</a:t>
                      </a:r>
                      <a:r>
                        <a:rPr kumimoji="0" lang="en-US" sz="950" b="0" i="0" u="none" strike="noStrike" kern="1200" cap="none" spc="0" normalizeH="0" baseline="0" noProof="0" dirty="0">
                          <a:ln>
                            <a:noFill/>
                          </a:ln>
                          <a:solidFill>
                            <a:prstClr val="white"/>
                          </a:solidFill>
                          <a:effectLst/>
                          <a:uLnTx/>
                          <a:uFillTx/>
                          <a:latin typeface="+mn-lt"/>
                          <a:ea typeface="+mn-ea"/>
                          <a:cs typeface="Times New Roman"/>
                        </a:rPr>
                        <a:t> latest features, competitively designed, and scalable and adaptable for change?</a:t>
                      </a:r>
                    </a:p>
                  </a:txBody>
                  <a:tcPr marT="91440">
                    <a:lnL w="12700" cmpd="sng">
                      <a:noFill/>
                    </a:lnL>
                    <a:lnR w="6350" cap="flat" cmpd="sng" algn="ctr">
                      <a:solidFill>
                        <a:srgbClr val="747480"/>
                      </a:solidFill>
                      <a:prstDash val="sysDot"/>
                      <a:round/>
                      <a:headEnd type="none" w="med" len="med"/>
                      <a:tailEnd type="none" w="med" len="med"/>
                    </a:lnR>
                    <a:lnT w="6350" cap="flat" cmpd="sng" algn="ctr">
                      <a:solidFill>
                        <a:srgbClr val="747480"/>
                      </a:solidFill>
                      <a:prstDash val="sysDot"/>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QAT Scan is a relatively inexpensive way of getting our foot in the door with new clients. We can build relationships with these clients by establishing our EY-</a:t>
                      </a:r>
                      <a:r>
                        <a:rPr kumimoji="0" lang="en-US" sz="950" b="0" i="0" u="none" strike="noStrike" kern="1200" cap="none" spc="0" normalizeH="0" baseline="0" noProof="0" dirty="0" err="1">
                          <a:ln>
                            <a:noFill/>
                          </a:ln>
                          <a:solidFill>
                            <a:prstClr val="white"/>
                          </a:solidFill>
                          <a:effectLst/>
                          <a:uLnTx/>
                          <a:uFillTx/>
                          <a:latin typeface="+mn-lt"/>
                          <a:ea typeface="+mn-ea"/>
                          <a:cs typeface="Times New Roman"/>
                        </a:rPr>
                        <a:t>Pega</a:t>
                      </a:r>
                      <a:r>
                        <a:rPr kumimoji="0" lang="en-US" sz="950" b="0" i="0" u="none" strike="noStrike" kern="1200" cap="none" spc="0" normalizeH="0" baseline="0" noProof="0" dirty="0">
                          <a:ln>
                            <a:noFill/>
                          </a:ln>
                          <a:solidFill>
                            <a:prstClr val="white"/>
                          </a:solidFill>
                          <a:effectLst/>
                          <a:uLnTx/>
                          <a:uFillTx/>
                          <a:latin typeface="+mn-lt"/>
                          <a:ea typeface="+mn-ea"/>
                          <a:cs typeface="Times New Roman"/>
                        </a:rPr>
                        <a:t> credibility with minimal client investment — all with the vision that they will want to work with EY teams for the various recommendations we supply them as a QAT Scan deliverable. </a:t>
                      </a:r>
                    </a:p>
                  </a:txBody>
                  <a:tcPr marT="91440">
                    <a:lnL w="6350" cap="flat" cmpd="sng" algn="ctr">
                      <a:solidFill>
                        <a:srgbClr val="747480"/>
                      </a:solidFill>
                      <a:prstDash val="sysDot"/>
                      <a:round/>
                      <a:headEnd type="none" w="med" len="med"/>
                      <a:tailEnd type="none" w="med" len="med"/>
                    </a:lnL>
                    <a:lnR w="6350" cap="flat" cmpd="sng" algn="ctr">
                      <a:solidFill>
                        <a:srgbClr val="747480"/>
                      </a:solidFill>
                      <a:prstDash val="sysDot"/>
                      <a:round/>
                      <a:headEnd type="none" w="med" len="med"/>
                      <a:tailEnd type="none" w="med" len="med"/>
                    </a:lnR>
                    <a:lnT w="6350" cap="flat" cmpd="sng" algn="ctr">
                      <a:solidFill>
                        <a:srgbClr val="747480"/>
                      </a:solidFill>
                      <a:prstDash val="sysDot"/>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17475" marR="0" lvl="0" indent="-117475" algn="l" defTabSz="914400" rtl="0" eaLnBrk="1" fontAlgn="auto" latinLnBrk="0" hangingPunct="1">
                        <a:lnSpc>
                          <a:spcPct val="90000"/>
                        </a:lnSpc>
                        <a:spcBef>
                          <a:spcPts val="200"/>
                        </a:spcBef>
                        <a:spcAft>
                          <a:spcPts val="200"/>
                        </a:spcAft>
                        <a:buClr>
                          <a:srgbClr val="FFE600"/>
                        </a:buClr>
                        <a:buSzPct val="110000"/>
                        <a:buFont typeface="EYInterstate Light" panose="02000506000000020004" pitchFamily="2" charset="0"/>
                        <a:buChar char="•"/>
                        <a:tabLst/>
                        <a:defRPr/>
                      </a:pPr>
                      <a:r>
                        <a:rPr kumimoji="0" lang="en-US" sz="950" b="0" i="0" u="none" strike="noStrike" kern="1200" cap="none" spc="0" normalizeH="0" baseline="0" noProof="0" dirty="0">
                          <a:ln>
                            <a:noFill/>
                          </a:ln>
                          <a:solidFill>
                            <a:prstClr val="white"/>
                          </a:solidFill>
                          <a:effectLst/>
                          <a:uLnTx/>
                          <a:uFillTx/>
                          <a:latin typeface="+mn-lt"/>
                          <a:ea typeface="+mn-ea"/>
                          <a:cs typeface="Times New Roman"/>
                        </a:rPr>
                        <a:t>QAT Scan enables us to also sell the delivery services for the recommended changes, broader enterprise architecture strategy, cloud migration services and more.</a:t>
                      </a:r>
                    </a:p>
                  </a:txBody>
                  <a:tcPr marT="91440">
                    <a:lnL w="6350" cap="flat" cmpd="sng" algn="ctr">
                      <a:solidFill>
                        <a:srgbClr val="747480"/>
                      </a:solidFill>
                      <a:prstDash val="sysDot"/>
                      <a:round/>
                      <a:headEnd type="none" w="med" len="med"/>
                      <a:tailEnd type="none" w="med" len="med"/>
                    </a:lnL>
                    <a:lnR w="12700" cmpd="sng">
                      <a:noFill/>
                    </a:lnR>
                    <a:lnT w="6350" cap="flat" cmpd="sng" algn="ctr">
                      <a:solidFill>
                        <a:srgbClr val="747480"/>
                      </a:solidFill>
                      <a:prstDash val="sysDot"/>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2715320"/>
                  </a:ext>
                </a:extLst>
              </a:tr>
            </a:tbl>
          </a:graphicData>
        </a:graphic>
      </p:graphicFrame>
      <p:sp>
        <p:nvSpPr>
          <p:cNvPr id="21" name="Rectangle 20">
            <a:hlinkClick r:id="rId2"/>
            <a:extLst>
              <a:ext uri="{FF2B5EF4-FFF2-40B4-BE49-F238E27FC236}">
                <a16:creationId xmlns:a16="http://schemas.microsoft.com/office/drawing/2014/main" id="{C3BA4C0A-7B63-4225-8EDA-C6DCADE3168D}"/>
              </a:ext>
            </a:extLst>
          </p:cNvPr>
          <p:cNvSpPr/>
          <p:nvPr/>
        </p:nvSpPr>
        <p:spPr>
          <a:xfrm>
            <a:off x="1964381" y="6248399"/>
            <a:ext cx="781994" cy="22264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18" name="Rectangle 17">
            <a:extLst>
              <a:ext uri="{FF2B5EF4-FFF2-40B4-BE49-F238E27FC236}">
                <a16:creationId xmlns:a16="http://schemas.microsoft.com/office/drawing/2014/main" id="{06BD9DDB-0B59-4845-AE7E-6E0393A23346}"/>
              </a:ext>
            </a:extLst>
          </p:cNvPr>
          <p:cNvSpPr>
            <a:spLocks/>
          </p:cNvSpPr>
          <p:nvPr/>
        </p:nvSpPr>
        <p:spPr>
          <a:xfrm>
            <a:off x="352845" y="4531547"/>
            <a:ext cx="8321040" cy="1947672"/>
          </a:xfrm>
          <a:prstGeom prst="rect">
            <a:avLst/>
          </a:prstGeom>
          <a:no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0" rIns="182880" bIns="0" rtlCol="0" anchor="ctr" anchorCtr="0"/>
          <a:lstStyle/>
          <a:p>
            <a:pPr lvl="0">
              <a:lnSpc>
                <a:spcPct val="90000"/>
              </a:lnSpc>
              <a:spcBef>
                <a:spcPts val="350"/>
              </a:spcBef>
              <a:spcAft>
                <a:spcPts val="350"/>
              </a:spcAft>
            </a:pPr>
            <a:r>
              <a:rPr lang="en-US" sz="950" b="1" spc="-20" baseline="0" dirty="0">
                <a:solidFill>
                  <a:srgbClr val="FFE600"/>
                </a:solidFill>
                <a:latin typeface="EYInterstate Light" panose="02000506000000020004" pitchFamily="2" charset="0"/>
              </a:rPr>
              <a:t>EY and </a:t>
            </a:r>
            <a:r>
              <a:rPr lang="en-US" sz="950" b="1" spc="-20" baseline="0" dirty="0" err="1">
                <a:solidFill>
                  <a:srgbClr val="FFE600"/>
                </a:solidFill>
                <a:latin typeface="EYInterstate Light" panose="02000506000000020004" pitchFamily="2" charset="0"/>
              </a:rPr>
              <a:t>Pega</a:t>
            </a:r>
            <a:r>
              <a:rPr lang="en-US" sz="950" b="1" spc="-20" baseline="0" dirty="0">
                <a:solidFill>
                  <a:srgbClr val="FFE600"/>
                </a:solidFill>
                <a:latin typeface="EYInterstate Light" panose="02000506000000020004" pitchFamily="2" charset="0"/>
              </a:rPr>
              <a:t>: accelerate transformation with confidence</a:t>
            </a:r>
          </a:p>
          <a:p>
            <a:pPr lvl="0">
              <a:lnSpc>
                <a:spcPct val="90000"/>
              </a:lnSpc>
              <a:spcBef>
                <a:spcPts val="350"/>
              </a:spcBef>
              <a:spcAft>
                <a:spcPts val="350"/>
              </a:spcAft>
            </a:pPr>
            <a:r>
              <a:rPr lang="en-US" sz="950" spc="-20" baseline="0" dirty="0">
                <a:solidFill>
                  <a:schemeClr val="bg1"/>
                </a:solidFill>
                <a:latin typeface="EYInterstate Light" panose="02000506000000020004" pitchFamily="2" charset="0"/>
              </a:rPr>
              <a:t>Significant challenges. Big ambitions. There’s a lot on the line for business in a world that’s ever-changing. It takes both powerful technology and sophisticated business insights to realize success, shape legacies and innovate for the future. </a:t>
            </a:r>
          </a:p>
          <a:p>
            <a:pPr lvl="0">
              <a:lnSpc>
                <a:spcPct val="90000"/>
              </a:lnSpc>
              <a:spcBef>
                <a:spcPts val="350"/>
              </a:spcBef>
              <a:spcAft>
                <a:spcPts val="350"/>
              </a:spcAft>
            </a:pPr>
            <a:r>
              <a:rPr lang="en-US" sz="950" spc="-20" baseline="0" dirty="0">
                <a:solidFill>
                  <a:schemeClr val="bg1"/>
                </a:solidFill>
                <a:latin typeface="EYInterstate Light" panose="02000506000000020004" pitchFamily="2" charset="0"/>
              </a:rPr>
              <a:t>The EY organization and </a:t>
            </a:r>
            <a:r>
              <a:rPr lang="en-US" sz="950" spc="-20" baseline="0" dirty="0" err="1">
                <a:solidFill>
                  <a:schemeClr val="bg1"/>
                </a:solidFill>
                <a:latin typeface="EYInterstate Light" panose="02000506000000020004" pitchFamily="2" charset="0"/>
              </a:rPr>
              <a:t>Pega</a:t>
            </a:r>
            <a:r>
              <a:rPr lang="en-US" sz="950" spc="-20" baseline="0" dirty="0">
                <a:solidFill>
                  <a:schemeClr val="bg1"/>
                </a:solidFill>
                <a:latin typeface="EYInterstate Light" panose="02000506000000020004" pitchFamily="2" charset="0"/>
              </a:rPr>
              <a:t> lead with an outcomes-first approach to elevate their clients’ businesses to be more productive, more agile, and better prepared to thrive in the fast-paced Transformative Age. </a:t>
            </a:r>
          </a:p>
          <a:p>
            <a:pPr lvl="0">
              <a:lnSpc>
                <a:spcPct val="90000"/>
              </a:lnSpc>
              <a:spcBef>
                <a:spcPts val="350"/>
              </a:spcBef>
              <a:spcAft>
                <a:spcPts val="350"/>
              </a:spcAft>
            </a:pPr>
            <a:r>
              <a:rPr lang="en-US" sz="950" spc="-20" baseline="0" dirty="0">
                <a:solidFill>
                  <a:schemeClr val="bg1"/>
                </a:solidFill>
                <a:latin typeface="EYInterstate Light" panose="02000506000000020004" pitchFamily="2" charset="0"/>
              </a:rPr>
              <a:t>By combining EY strategic thought leadership capabilities with </a:t>
            </a:r>
            <a:r>
              <a:rPr lang="en-US" sz="950" spc="-20" baseline="0" dirty="0" err="1">
                <a:solidFill>
                  <a:schemeClr val="bg1"/>
                </a:solidFill>
                <a:latin typeface="EYInterstate Light" panose="02000506000000020004" pitchFamily="2" charset="0"/>
              </a:rPr>
              <a:t>Pega’s</a:t>
            </a:r>
            <a:r>
              <a:rPr lang="en-US" sz="950" spc="-20" baseline="0" dirty="0">
                <a:solidFill>
                  <a:schemeClr val="bg1"/>
                </a:solidFill>
                <a:latin typeface="EYInterstate Light" panose="02000506000000020004" pitchFamily="2" charset="0"/>
              </a:rPr>
              <a:t> focus on simplifying business complexity, the EY-</a:t>
            </a:r>
            <a:r>
              <a:rPr lang="en-US" sz="950" spc="-20" baseline="0" dirty="0" err="1">
                <a:solidFill>
                  <a:schemeClr val="bg1"/>
                </a:solidFill>
                <a:latin typeface="EYInterstate Light" panose="02000506000000020004" pitchFamily="2" charset="0"/>
              </a:rPr>
              <a:t>Pega</a:t>
            </a:r>
            <a:r>
              <a:rPr lang="en-US" sz="950" spc="-20" baseline="0" dirty="0">
                <a:solidFill>
                  <a:schemeClr val="bg1"/>
                </a:solidFill>
                <a:latin typeface="EYInterstate Light" panose="02000506000000020004" pitchFamily="2" charset="0"/>
              </a:rPr>
              <a:t> Alliance is helping clients make smarter decisions, deliver richer experiences and accelerate time to value. </a:t>
            </a:r>
          </a:p>
          <a:p>
            <a:pPr lvl="0">
              <a:lnSpc>
                <a:spcPct val="90000"/>
              </a:lnSpc>
              <a:spcBef>
                <a:spcPts val="350"/>
              </a:spcBef>
              <a:spcAft>
                <a:spcPts val="350"/>
              </a:spcAft>
            </a:pPr>
            <a:r>
              <a:rPr lang="en-US" sz="950" spc="-20" baseline="0" dirty="0">
                <a:solidFill>
                  <a:schemeClr val="bg1"/>
                </a:solidFill>
                <a:latin typeface="EYInterstate Light" panose="02000506000000020004" pitchFamily="2" charset="0"/>
              </a:rPr>
              <a:t>Together, the EY-</a:t>
            </a:r>
            <a:r>
              <a:rPr lang="en-US" sz="950" spc="-20" baseline="0" dirty="0" err="1">
                <a:solidFill>
                  <a:schemeClr val="bg1"/>
                </a:solidFill>
                <a:latin typeface="EYInterstate Light" panose="02000506000000020004" pitchFamily="2" charset="0"/>
              </a:rPr>
              <a:t>Pega</a:t>
            </a:r>
            <a:r>
              <a:rPr lang="en-US" sz="950" spc="-20" baseline="0" dirty="0">
                <a:solidFill>
                  <a:schemeClr val="bg1"/>
                </a:solidFill>
                <a:latin typeface="EYInterstate Light" panose="02000506000000020004" pitchFamily="2" charset="0"/>
              </a:rPr>
              <a:t> Alliance helps you simplify business complexity so you can innovate faster, drive transformative outcomes and deliver experiences people love.</a:t>
            </a:r>
          </a:p>
          <a:p>
            <a:pPr lvl="0">
              <a:lnSpc>
                <a:spcPct val="90000"/>
              </a:lnSpc>
              <a:spcBef>
                <a:spcPts val="350"/>
              </a:spcBef>
              <a:spcAft>
                <a:spcPts val="350"/>
              </a:spcAft>
            </a:pPr>
            <a:r>
              <a:rPr lang="en-US" sz="950" spc="-20" baseline="0" dirty="0">
                <a:solidFill>
                  <a:schemeClr val="bg1"/>
                </a:solidFill>
                <a:latin typeface="EYInterstate Light" panose="02000506000000020004" pitchFamily="2" charset="0"/>
              </a:rPr>
              <a:t>For more information, visit: </a:t>
            </a:r>
            <a:r>
              <a:rPr lang="en-US" sz="950" spc="-20" baseline="0" dirty="0">
                <a:solidFill>
                  <a:schemeClr val="bg1"/>
                </a:solidFill>
                <a:latin typeface="EYInterstate Light" panose="02000506000000020004" pitchFamily="2" charset="0"/>
                <a:hlinkClick r:id="rId2"/>
              </a:rPr>
              <a:t>ey.com/</a:t>
            </a:r>
            <a:r>
              <a:rPr lang="en-US" sz="950" spc="-20" baseline="0" dirty="0" err="1">
                <a:solidFill>
                  <a:schemeClr val="bg1"/>
                </a:solidFill>
                <a:latin typeface="EYInterstate Light" panose="02000506000000020004" pitchFamily="2" charset="0"/>
                <a:hlinkClick r:id="rId2"/>
              </a:rPr>
              <a:t>pega</a:t>
            </a:r>
            <a:endParaRPr lang="en-US" sz="950" spc="-20" baseline="0" dirty="0">
              <a:solidFill>
                <a:schemeClr val="bg1"/>
              </a:solidFill>
              <a:latin typeface="EYInterstate Light" panose="02000506000000020004" pitchFamily="2" charset="0"/>
            </a:endParaRPr>
          </a:p>
        </p:txBody>
      </p:sp>
      <p:sp>
        <p:nvSpPr>
          <p:cNvPr id="19" name="Rectangle 42">
            <a:extLst>
              <a:ext uri="{FF2B5EF4-FFF2-40B4-BE49-F238E27FC236}">
                <a16:creationId xmlns:a16="http://schemas.microsoft.com/office/drawing/2014/main" id="{6F460633-1B91-4132-AA98-76CF6ACEF94A}"/>
              </a:ext>
            </a:extLst>
          </p:cNvPr>
          <p:cNvSpPr>
            <a:spLocks noChangeArrowheads="1"/>
          </p:cNvSpPr>
          <p:nvPr/>
        </p:nvSpPr>
        <p:spPr bwMode="auto">
          <a:xfrm>
            <a:off x="9702810" y="4927290"/>
            <a:ext cx="1870831" cy="58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eaLnBrk="1" hangingPunct="1">
              <a:lnSpc>
                <a:spcPct val="90000"/>
              </a:lnSpc>
            </a:pPr>
            <a:r>
              <a:rPr lang="en-US" altLang="en-US" sz="1000" dirty="0">
                <a:solidFill>
                  <a:srgbClr val="FFE600"/>
                </a:solidFill>
                <a:latin typeface="EYInterstate" panose="02000503020000020004" pitchFamily="2" charset="0"/>
              </a:rPr>
              <a:t>Jamie Campbell</a:t>
            </a:r>
            <a:endParaRPr lang="pl-PL" altLang="en-US" sz="1000" dirty="0">
              <a:solidFill>
                <a:srgbClr val="FFE600"/>
              </a:solidFill>
              <a:latin typeface="EYInterstate" panose="02000503020000020004" pitchFamily="2" charset="0"/>
            </a:endParaRPr>
          </a:p>
          <a:p>
            <a:pPr marR="5080" lvl="0">
              <a:lnSpc>
                <a:spcPct val="90000"/>
              </a:lnSpc>
              <a:defRPr/>
            </a:pPr>
            <a:r>
              <a:rPr lang="da-DK" sz="800" kern="0" dirty="0">
                <a:solidFill>
                  <a:srgbClr val="FFFFFF"/>
                </a:solidFill>
              </a:rPr>
              <a:t>Senior Manager, DET</a:t>
            </a:r>
          </a:p>
          <a:p>
            <a:pPr marR="5080" lvl="0">
              <a:lnSpc>
                <a:spcPct val="90000"/>
              </a:lnSpc>
              <a:defRPr/>
            </a:pPr>
            <a:r>
              <a:rPr lang="en-IN" sz="800" kern="0" dirty="0">
                <a:solidFill>
                  <a:srgbClr val="FFFFFF"/>
                </a:solidFill>
              </a:rPr>
              <a:t>Ernst &amp; Young LLP</a:t>
            </a:r>
          </a:p>
          <a:p>
            <a:pPr marR="5080" lvl="0">
              <a:lnSpc>
                <a:spcPct val="90000"/>
              </a:lnSpc>
              <a:defRPr/>
            </a:pPr>
            <a:r>
              <a:rPr lang="en-IN" sz="800" kern="0" dirty="0">
                <a:solidFill>
                  <a:srgbClr val="FFFFFF"/>
                </a:solidFill>
              </a:rPr>
              <a:t>Phone: +1 407 428 6894</a:t>
            </a:r>
          </a:p>
          <a:p>
            <a:pPr marR="5080" lvl="0">
              <a:lnSpc>
                <a:spcPct val="90000"/>
              </a:lnSpc>
              <a:defRPr/>
            </a:pPr>
            <a:r>
              <a:rPr lang="en-IN" sz="800" kern="0" dirty="0">
                <a:solidFill>
                  <a:schemeClr val="tx2"/>
                </a:solidFill>
                <a:hlinkClick r:id="rId3"/>
              </a:rPr>
              <a:t>jamie.h.campbell@ey.com</a:t>
            </a:r>
            <a:endParaRPr lang="en-IN" sz="800" kern="0" dirty="0">
              <a:solidFill>
                <a:schemeClr val="tx2"/>
              </a:solidFill>
            </a:endParaRPr>
          </a:p>
        </p:txBody>
      </p:sp>
      <p:sp>
        <p:nvSpPr>
          <p:cNvPr id="20" name="Rectangle 42">
            <a:extLst>
              <a:ext uri="{FF2B5EF4-FFF2-40B4-BE49-F238E27FC236}">
                <a16:creationId xmlns:a16="http://schemas.microsoft.com/office/drawing/2014/main" id="{5ECD85C7-E157-4AF4-B68B-781C10A71924}"/>
              </a:ext>
            </a:extLst>
          </p:cNvPr>
          <p:cNvSpPr>
            <a:spLocks noChangeArrowheads="1"/>
          </p:cNvSpPr>
          <p:nvPr/>
        </p:nvSpPr>
        <p:spPr bwMode="auto">
          <a:xfrm>
            <a:off x="8959366" y="4785149"/>
            <a:ext cx="187083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eaLnBrk="1" hangingPunct="1">
              <a:spcAft>
                <a:spcPts val="0"/>
              </a:spcAft>
            </a:pPr>
            <a:r>
              <a:rPr lang="en-US" altLang="en-US" sz="1000" dirty="0">
                <a:solidFill>
                  <a:srgbClr val="FFE600"/>
                </a:solidFill>
                <a:latin typeface="EYInterstate" panose="02000503020000020004" pitchFamily="2" charset="0"/>
              </a:rPr>
              <a:t>EY US</a:t>
            </a:r>
            <a:endParaRPr lang="en-IN" sz="700" kern="0" dirty="0">
              <a:solidFill>
                <a:schemeClr val="tx2"/>
              </a:solidFill>
            </a:endParaRPr>
          </a:p>
        </p:txBody>
      </p:sp>
      <p:sp>
        <p:nvSpPr>
          <p:cNvPr id="22" name="Rectangle 42">
            <a:extLst>
              <a:ext uri="{FF2B5EF4-FFF2-40B4-BE49-F238E27FC236}">
                <a16:creationId xmlns:a16="http://schemas.microsoft.com/office/drawing/2014/main" id="{63273C37-7D48-4824-AC1D-E62BF73BD3A9}"/>
              </a:ext>
            </a:extLst>
          </p:cNvPr>
          <p:cNvSpPr>
            <a:spLocks noChangeArrowheads="1"/>
          </p:cNvSpPr>
          <p:nvPr/>
        </p:nvSpPr>
        <p:spPr bwMode="auto">
          <a:xfrm>
            <a:off x="8959366" y="5632590"/>
            <a:ext cx="187083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eaLnBrk="1" hangingPunct="1">
              <a:spcAft>
                <a:spcPts val="0"/>
              </a:spcAft>
            </a:pPr>
            <a:r>
              <a:rPr lang="en-US" altLang="en-US" sz="1000" dirty="0" err="1">
                <a:solidFill>
                  <a:srgbClr val="FFE600"/>
                </a:solidFill>
                <a:latin typeface="EYInterstate" panose="02000503020000020004" pitchFamily="2" charset="0"/>
              </a:rPr>
              <a:t>Pega</a:t>
            </a:r>
            <a:endParaRPr lang="en-IN" sz="700" kern="0" dirty="0">
              <a:solidFill>
                <a:schemeClr val="tx2"/>
              </a:solidFill>
            </a:endParaRPr>
          </a:p>
        </p:txBody>
      </p:sp>
      <p:sp>
        <p:nvSpPr>
          <p:cNvPr id="23" name="TextBox 22">
            <a:extLst>
              <a:ext uri="{FF2B5EF4-FFF2-40B4-BE49-F238E27FC236}">
                <a16:creationId xmlns:a16="http://schemas.microsoft.com/office/drawing/2014/main" id="{C070D663-6E99-4D1E-B08E-1B8517C3D33A}"/>
              </a:ext>
            </a:extLst>
          </p:cNvPr>
          <p:cNvSpPr txBox="1">
            <a:spLocks noChangeAspect="1"/>
          </p:cNvSpPr>
          <p:nvPr/>
        </p:nvSpPr>
        <p:spPr>
          <a:xfrm>
            <a:off x="8978162" y="5822160"/>
            <a:ext cx="548640" cy="611339"/>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noAutofit/>
          </a:bodyPr>
          <a:lstStyle/>
          <a:p>
            <a:pPr>
              <a:lnSpc>
                <a:spcPct val="85000"/>
              </a:lnSpc>
              <a:spcAft>
                <a:spcPts val="600"/>
              </a:spcAft>
              <a:buClr>
                <a:schemeClr val="accent2"/>
              </a:buClr>
              <a:buSzPct val="70000"/>
            </a:pPr>
            <a:endParaRPr lang="en-US" sz="1200" dirty="0">
              <a:solidFill>
                <a:srgbClr val="FFFFFF"/>
              </a:solidFill>
              <a:latin typeface="EYInterstate Light" panose="02000506000000020004" pitchFamily="2" charset="0"/>
            </a:endParaRPr>
          </a:p>
        </p:txBody>
      </p:sp>
      <p:sp>
        <p:nvSpPr>
          <p:cNvPr id="24" name="Rectangle 23">
            <a:extLst>
              <a:ext uri="{FF2B5EF4-FFF2-40B4-BE49-F238E27FC236}">
                <a16:creationId xmlns:a16="http://schemas.microsoft.com/office/drawing/2014/main" id="{130D5D40-E8FF-47FE-B9C3-DB408717BDBF}"/>
              </a:ext>
            </a:extLst>
          </p:cNvPr>
          <p:cNvSpPr>
            <a:spLocks noChangeArrowheads="1"/>
          </p:cNvSpPr>
          <p:nvPr/>
        </p:nvSpPr>
        <p:spPr bwMode="auto">
          <a:xfrm>
            <a:off x="9702810" y="5820455"/>
            <a:ext cx="1692585"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EYInterstate Light" panose="02000506000000020004" pitchFamily="2" charset="0"/>
              </a:defRPr>
            </a:lvl1pPr>
            <a:lvl2pPr marL="742950" indent="-285750">
              <a:defRPr>
                <a:solidFill>
                  <a:schemeClr val="tx1"/>
                </a:solidFill>
                <a:latin typeface="EYInterstate Light" panose="02000506000000020004" pitchFamily="2" charset="0"/>
              </a:defRPr>
            </a:lvl2pPr>
            <a:lvl3pPr marL="1143000" indent="-228600">
              <a:defRPr>
                <a:solidFill>
                  <a:schemeClr val="tx1"/>
                </a:solidFill>
                <a:latin typeface="EYInterstate Light" panose="02000506000000020004" pitchFamily="2" charset="0"/>
              </a:defRPr>
            </a:lvl3pPr>
            <a:lvl4pPr marL="1600200" indent="-228600">
              <a:defRPr>
                <a:solidFill>
                  <a:schemeClr val="tx1"/>
                </a:solidFill>
                <a:latin typeface="EYInterstate Light" panose="02000506000000020004" pitchFamily="2" charset="0"/>
              </a:defRPr>
            </a:lvl4pPr>
            <a:lvl5pPr marL="2057400" indent="-228600">
              <a:defRPr>
                <a:solidFill>
                  <a:schemeClr val="tx1"/>
                </a:solidFill>
                <a:latin typeface="EYInterstate Light" panose="02000506000000020004" pitchFamily="2" charset="0"/>
              </a:defRPr>
            </a:lvl5pPr>
            <a:lvl6pPr marL="2514600" indent="-228600" eaLnBrk="0" fontAlgn="base" hangingPunct="0">
              <a:spcBef>
                <a:spcPct val="0"/>
              </a:spcBef>
              <a:spcAft>
                <a:spcPct val="0"/>
              </a:spcAft>
              <a:defRPr>
                <a:solidFill>
                  <a:schemeClr val="tx1"/>
                </a:solidFill>
                <a:latin typeface="EYInterstate Light" panose="02000506000000020004" pitchFamily="2" charset="0"/>
              </a:defRPr>
            </a:lvl6pPr>
            <a:lvl7pPr marL="2971800" indent="-228600" eaLnBrk="0" fontAlgn="base" hangingPunct="0">
              <a:spcBef>
                <a:spcPct val="0"/>
              </a:spcBef>
              <a:spcAft>
                <a:spcPct val="0"/>
              </a:spcAft>
              <a:defRPr>
                <a:solidFill>
                  <a:schemeClr val="tx1"/>
                </a:solidFill>
                <a:latin typeface="EYInterstate Light" panose="02000506000000020004" pitchFamily="2" charset="0"/>
              </a:defRPr>
            </a:lvl7pPr>
            <a:lvl8pPr marL="3429000" indent="-228600" eaLnBrk="0" fontAlgn="base" hangingPunct="0">
              <a:spcBef>
                <a:spcPct val="0"/>
              </a:spcBef>
              <a:spcAft>
                <a:spcPct val="0"/>
              </a:spcAft>
              <a:defRPr>
                <a:solidFill>
                  <a:schemeClr val="tx1"/>
                </a:solidFill>
                <a:latin typeface="EYInterstate Light" panose="02000506000000020004" pitchFamily="2" charset="0"/>
              </a:defRPr>
            </a:lvl8pPr>
            <a:lvl9pPr marL="3886200" indent="-228600" eaLnBrk="0" fontAlgn="base" hangingPunct="0">
              <a:spcBef>
                <a:spcPct val="0"/>
              </a:spcBef>
              <a:spcAft>
                <a:spcPct val="0"/>
              </a:spcAft>
              <a:defRPr>
                <a:solidFill>
                  <a:schemeClr val="tx1"/>
                </a:solidFill>
                <a:latin typeface="EYInterstate Light" panose="02000506000000020004" pitchFamily="2" charset="0"/>
              </a:defRPr>
            </a:lvl9pPr>
          </a:lstStyle>
          <a:p>
            <a:pPr defTabSz="913943" eaLnBrk="0" hangingPunct="0">
              <a:lnSpc>
                <a:spcPct val="90000"/>
              </a:lnSpc>
              <a:buClr>
                <a:srgbClr val="FFD200"/>
              </a:buClr>
              <a:buSzPct val="75000"/>
              <a:tabLst>
                <a:tab pos="461732" algn="l"/>
              </a:tabLst>
              <a:defRPr/>
            </a:pPr>
            <a:r>
              <a:rPr lang="en-IN" sz="1000" b="1" kern="0" dirty="0">
                <a:solidFill>
                  <a:srgbClr val="FFE600"/>
                </a:solidFill>
                <a:latin typeface="EYInterstate Light" panose="02000506000000020004" pitchFamily="2" charset="0"/>
              </a:rPr>
              <a:t>Suzanne Clayton</a:t>
            </a:r>
          </a:p>
          <a:p>
            <a:pPr defTabSz="1626352">
              <a:lnSpc>
                <a:spcPct val="90000"/>
              </a:lnSpc>
            </a:pPr>
            <a:r>
              <a:rPr lang="en-IN" sz="800" dirty="0">
                <a:solidFill>
                  <a:prstClr val="white"/>
                </a:solidFill>
              </a:rPr>
              <a:t>Global Partner Director</a:t>
            </a:r>
          </a:p>
          <a:p>
            <a:pPr defTabSz="1626352">
              <a:lnSpc>
                <a:spcPct val="90000"/>
              </a:lnSpc>
            </a:pPr>
            <a:r>
              <a:rPr lang="en-IN" sz="800" dirty="0" err="1">
                <a:solidFill>
                  <a:prstClr val="white"/>
                </a:solidFill>
              </a:rPr>
              <a:t>Pega</a:t>
            </a:r>
            <a:r>
              <a:rPr lang="en-IN" sz="800" dirty="0">
                <a:solidFill>
                  <a:prstClr val="white"/>
                </a:solidFill>
              </a:rPr>
              <a:t> Corporation</a:t>
            </a:r>
          </a:p>
          <a:p>
            <a:pPr marR="5080">
              <a:lnSpc>
                <a:spcPct val="90000"/>
              </a:lnSpc>
              <a:defRPr/>
            </a:pPr>
            <a:r>
              <a:rPr lang="en-US" sz="800" kern="0" dirty="0">
                <a:solidFill>
                  <a:schemeClr val="tx2"/>
                </a:solidFill>
                <a:hlinkClick r:id="rId5"/>
              </a:rPr>
              <a:t>suzanne.clayton@pega.com</a:t>
            </a:r>
            <a:endParaRPr lang="en-IN" sz="800" kern="0" dirty="0">
              <a:solidFill>
                <a:schemeClr val="tx2"/>
              </a:solidFill>
            </a:endParaRPr>
          </a:p>
        </p:txBody>
      </p:sp>
      <p:sp>
        <p:nvSpPr>
          <p:cNvPr id="25" name="TextBox 24">
            <a:extLst>
              <a:ext uri="{FF2B5EF4-FFF2-40B4-BE49-F238E27FC236}">
                <a16:creationId xmlns:a16="http://schemas.microsoft.com/office/drawing/2014/main" id="{E467742B-F192-4591-971C-5C41591BB69F}"/>
              </a:ext>
            </a:extLst>
          </p:cNvPr>
          <p:cNvSpPr txBox="1">
            <a:spLocks noChangeAspect="1"/>
          </p:cNvSpPr>
          <p:nvPr/>
        </p:nvSpPr>
        <p:spPr>
          <a:xfrm>
            <a:off x="8962014" y="4959676"/>
            <a:ext cx="548640" cy="611339"/>
          </a:xfrm>
          <a:prstGeom prst="rect">
            <a:avLst/>
          </a:prstGeom>
          <a:blipFill>
            <a:blip r:embed="rId6" cstate="print">
              <a:extLst>
                <a:ext uri="{28A0092B-C50C-407E-A947-70E740481C1C}">
                  <a14:useLocalDpi xmlns:a14="http://schemas.microsoft.com/office/drawing/2010/main" val="0"/>
                </a:ext>
              </a:extLst>
            </a:blip>
            <a:stretch>
              <a:fillRect/>
            </a:stretch>
          </a:blipFill>
        </p:spPr>
        <p:txBody>
          <a:bodyPr wrap="square" lIns="0" tIns="0" rIns="0" bIns="0" rtlCol="0">
            <a:noAutofit/>
          </a:bodyPr>
          <a:lstStyle/>
          <a:p>
            <a:pPr>
              <a:lnSpc>
                <a:spcPct val="85000"/>
              </a:lnSpc>
              <a:spcAft>
                <a:spcPts val="600"/>
              </a:spcAft>
              <a:buClr>
                <a:schemeClr val="accent2"/>
              </a:buClr>
              <a:buSzPct val="70000"/>
            </a:pPr>
            <a:endParaRPr lang="en-US" sz="1200" dirty="0">
              <a:solidFill>
                <a:srgbClr val="FFFFFF"/>
              </a:solidFill>
              <a:latin typeface="EYInterstate Light" panose="02000506000000020004" pitchFamily="2" charset="0"/>
            </a:endParaRPr>
          </a:p>
        </p:txBody>
      </p:sp>
      <p:pic>
        <p:nvPicPr>
          <p:cNvPr id="3" name="Picture 3" descr="Graphical user interface&#10;&#10;Description automatically generated">
            <a:extLst>
              <a:ext uri="{FF2B5EF4-FFF2-40B4-BE49-F238E27FC236}">
                <a16:creationId xmlns:a16="http://schemas.microsoft.com/office/drawing/2014/main" id="{4C58040E-FD50-0612-5EDD-C675E5797029}"/>
              </a:ext>
            </a:extLst>
          </p:cNvPr>
          <p:cNvPicPr>
            <a:picLocks noChangeAspect="1"/>
          </p:cNvPicPr>
          <p:nvPr/>
        </p:nvPicPr>
        <p:blipFill>
          <a:blip r:embed="rId7"/>
          <a:stretch>
            <a:fillRect/>
          </a:stretch>
        </p:blipFill>
        <p:spPr>
          <a:xfrm>
            <a:off x="8804399" y="180172"/>
            <a:ext cx="3112978" cy="3989050"/>
          </a:xfrm>
          <a:prstGeom prst="rect">
            <a:avLst/>
          </a:prstGeom>
        </p:spPr>
      </p:pic>
    </p:spTree>
    <p:extLst>
      <p:ext uri="{BB962C8B-B14F-4D97-AF65-F5344CB8AC3E}">
        <p14:creationId xmlns:p14="http://schemas.microsoft.com/office/powerpoint/2010/main" val="411679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a:extLst>
              <a:ext uri="{FF2B5EF4-FFF2-40B4-BE49-F238E27FC236}">
                <a16:creationId xmlns:a16="http://schemas.microsoft.com/office/drawing/2014/main" id="{1829FD2D-82AB-4491-83EB-327AEDB6688D}"/>
              </a:ext>
            </a:extLst>
          </p:cNvPr>
          <p:cNvSpPr txBox="1">
            <a:spLocks/>
          </p:cNvSpPr>
          <p:nvPr/>
        </p:nvSpPr>
        <p:spPr>
          <a:xfrm>
            <a:off x="384175" y="685800"/>
            <a:ext cx="3436684" cy="2727212"/>
          </a:xfrm>
          <a:prstGeom prst="rect">
            <a:avLst/>
          </a:prstGeom>
        </p:spPr>
        <p:txBody>
          <a:bodyPr vert="horz" lIns="0" tIns="0" rIns="0" bIns="0" rtlCol="0" anchor="t" anchorCtr="0">
            <a:noAutofit/>
          </a:bodyPr>
          <a:lstStyle>
            <a:lvl1pPr marL="0" indent="0" algn="l" defTabSz="995363" rtl="0" eaLnBrk="1" fontAlgn="base" latinLnBrk="0" hangingPunct="1">
              <a:lnSpc>
                <a:spcPct val="100000"/>
              </a:lnSpc>
              <a:spcBef>
                <a:spcPct val="70000"/>
              </a:spcBef>
              <a:spcAft>
                <a:spcPct val="0"/>
              </a:spcAft>
              <a:buClr>
                <a:schemeClr val="tx2"/>
              </a:buClr>
              <a:buSzPct val="100000"/>
              <a:buFont typeface="EYInterstate Light" panose="02000506000000020004" pitchFamily="2" charset="0"/>
              <a:buNone/>
              <a:defRPr lang="en-US" sz="1200" kern="1200" noProof="0" dirty="0" smtClean="0">
                <a:solidFill>
                  <a:schemeClr val="bg1"/>
                </a:solidFill>
                <a:latin typeface="Arial" panose="020B0604020202020204" pitchFamily="34" charset="0"/>
                <a:ea typeface="+mn-ea"/>
                <a:cs typeface="Arial" pitchFamily="34" charset="0"/>
              </a:defRPr>
            </a:lvl1pPr>
            <a:lvl2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900" b="1" kern="1200" noProof="0" dirty="0" smtClean="0">
                <a:solidFill>
                  <a:schemeClr val="bg1"/>
                </a:solidFill>
                <a:latin typeface="Arial" panose="020B0604020202020204" pitchFamily="34" charset="0"/>
                <a:ea typeface="+mn-ea"/>
                <a:cs typeface="Arial" pitchFamily="34" charset="0"/>
              </a:defRPr>
            </a:lvl2pPr>
            <a:lvl3pPr marL="176213" indent="-1762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900" b="1" kern="1200" noProof="0" dirty="0" smtClean="0">
                <a:solidFill>
                  <a:schemeClr val="bg1"/>
                </a:solidFill>
                <a:latin typeface="Arial" panose="020B0604020202020204" pitchFamily="34" charset="0"/>
                <a:ea typeface="+mn-ea"/>
                <a:cs typeface="Arial" pitchFamily="34" charset="0"/>
              </a:defRPr>
            </a:lvl3pPr>
            <a:lvl4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800" kern="1200" noProof="0" dirty="0" smtClean="0">
                <a:solidFill>
                  <a:schemeClr val="bg1"/>
                </a:solidFill>
                <a:latin typeface="Arial" panose="020B0604020202020204" pitchFamily="34" charset="0"/>
                <a:ea typeface="+mn-ea"/>
                <a:cs typeface="Arial" pitchFamily="34" charset="0"/>
              </a:defRPr>
            </a:lvl4pPr>
            <a:lvl5pPr marL="188913" indent="-1889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800" kern="1200" noProof="0" dirty="0">
                <a:solidFill>
                  <a:schemeClr val="bg1"/>
                </a:solidFill>
                <a:latin typeface="Arial" panose="020B0604020202020204"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100" b="0" i="0" u="none" strike="noStrike" kern="1200" cap="none" spc="0" normalizeH="0" baseline="0" noProof="0" dirty="0">
                <a:ln>
                  <a:noFill/>
                </a:ln>
                <a:solidFill>
                  <a:srgbClr val="FFE600"/>
                </a:solidFill>
                <a:effectLst/>
                <a:uLnTx/>
                <a:uFillTx/>
                <a:latin typeface="EYInterstate Light"/>
                <a:ea typeface="+mn-ea"/>
                <a:cs typeface="Arial" pitchFamily="34" charset="0"/>
                <a:sym typeface="Arial" panose="020B0604020202020204" pitchFamily="34" charset="0"/>
              </a:rPr>
              <a:t>EY | Building a better working world</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 exists to build a better working world, helping to create long-term value for clients, people and society and build trust in the capital markets. </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Enabled by data and technology, diverse EY teams in over 150 countries provide trust through assurance and help clients grow, transform and operate.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Working across assurance, consulting, law, strategy, tax and transactions, EY teams ask better questions to find new answers for the complex issues facing our world today.</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endParaRPr kumimoji="0" lang="en-US" sz="800" b="0" i="0" u="none" strike="noStrike" kern="1200" cap="none" spc="0" normalizeH="0" baseline="0" noProof="0" dirty="0">
              <a:ln>
                <a:noFill/>
              </a:ln>
              <a:solidFill>
                <a:srgbClr val="2E2E38"/>
              </a:solidFill>
              <a:effectLst/>
              <a:uLnTx/>
              <a:uFillTx/>
              <a:latin typeface="EYInterstate Light"/>
              <a:ea typeface="+mn-ea"/>
              <a:cs typeface="Arial" pitchFamily="34" charset="0"/>
            </a:endParaRPr>
          </a:p>
        </p:txBody>
      </p:sp>
      <p:sp>
        <p:nvSpPr>
          <p:cNvPr id="7" name="Content Placeholder 1">
            <a:extLst>
              <a:ext uri="{FF2B5EF4-FFF2-40B4-BE49-F238E27FC236}">
                <a16:creationId xmlns:a16="http://schemas.microsoft.com/office/drawing/2014/main" id="{AEDA5012-503D-4212-8332-FBC3220715BA}"/>
              </a:ext>
            </a:extLst>
          </p:cNvPr>
          <p:cNvSpPr txBox="1">
            <a:spLocks/>
          </p:cNvSpPr>
          <p:nvPr/>
        </p:nvSpPr>
        <p:spPr>
          <a:xfrm>
            <a:off x="8301291" y="685800"/>
            <a:ext cx="3512884" cy="3113160"/>
          </a:xfrm>
          <a:prstGeom prst="rect">
            <a:avLst/>
          </a:prstGeom>
        </p:spPr>
        <p:txBody>
          <a:bodyPr vert="horz" lIns="0" tIns="0" rIns="0" bIns="0" rtlCol="0" anchor="t" anchorCtr="0">
            <a:spAutoFit/>
          </a:bodyPr>
          <a:lstStyle>
            <a:lvl1pPr marL="0" indent="0" algn="l" defTabSz="995363" rtl="0" eaLnBrk="1" fontAlgn="base" latinLnBrk="0" hangingPunct="1">
              <a:lnSpc>
                <a:spcPct val="100000"/>
              </a:lnSpc>
              <a:spcBef>
                <a:spcPct val="70000"/>
              </a:spcBef>
              <a:spcAft>
                <a:spcPct val="0"/>
              </a:spcAft>
              <a:buClr>
                <a:schemeClr val="tx2"/>
              </a:buClr>
              <a:buSzPct val="100000"/>
              <a:buFont typeface="EYInterstate Light" panose="02000506000000020004" pitchFamily="2" charset="0"/>
              <a:buNone/>
              <a:defRPr lang="en-US" sz="1200" kern="1200" noProof="0" dirty="0" smtClean="0">
                <a:solidFill>
                  <a:schemeClr val="bg1"/>
                </a:solidFill>
                <a:latin typeface="Arial" panose="020B0604020202020204" pitchFamily="34" charset="0"/>
                <a:ea typeface="+mn-ea"/>
                <a:cs typeface="Arial" pitchFamily="34" charset="0"/>
              </a:defRPr>
            </a:lvl1pPr>
            <a:lvl2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900" b="1" kern="1200" noProof="0" dirty="0" smtClean="0">
                <a:solidFill>
                  <a:schemeClr val="bg1"/>
                </a:solidFill>
                <a:latin typeface="Arial" panose="020B0604020202020204" pitchFamily="34" charset="0"/>
                <a:ea typeface="+mn-ea"/>
                <a:cs typeface="Arial" pitchFamily="34" charset="0"/>
              </a:defRPr>
            </a:lvl2pPr>
            <a:lvl3pPr marL="176213" indent="-1762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900" b="1" kern="1200" noProof="0" dirty="0" smtClean="0">
                <a:solidFill>
                  <a:schemeClr val="bg1"/>
                </a:solidFill>
                <a:latin typeface="Arial" panose="020B0604020202020204" pitchFamily="34" charset="0"/>
                <a:ea typeface="+mn-ea"/>
                <a:cs typeface="Arial" pitchFamily="34" charset="0"/>
              </a:defRPr>
            </a:lvl3pPr>
            <a:lvl4pPr marL="0" indent="0" algn="l" defTabSz="995363" rtl="0" eaLnBrk="1" fontAlgn="base" latinLnBrk="0" hangingPunct="1">
              <a:lnSpc>
                <a:spcPct val="100000"/>
              </a:lnSpc>
              <a:spcBef>
                <a:spcPct val="0"/>
              </a:spcBef>
              <a:spcAft>
                <a:spcPct val="0"/>
              </a:spcAft>
              <a:buClr>
                <a:schemeClr val="tx2"/>
              </a:buClr>
              <a:buSzPct val="100000"/>
              <a:buFont typeface="EYInterstate Light" panose="02000506000000020004" pitchFamily="2" charset="0"/>
              <a:buNone/>
              <a:defRPr lang="en-US" sz="800" kern="1200" noProof="0" dirty="0" smtClean="0">
                <a:solidFill>
                  <a:schemeClr val="bg1"/>
                </a:solidFill>
                <a:latin typeface="Arial" panose="020B0604020202020204" pitchFamily="34" charset="0"/>
                <a:ea typeface="+mn-ea"/>
                <a:cs typeface="Arial" pitchFamily="34" charset="0"/>
              </a:defRPr>
            </a:lvl4pPr>
            <a:lvl5pPr marL="188913" indent="-188913" algn="l" defTabSz="995363" rtl="0" eaLnBrk="1" fontAlgn="base" latinLnBrk="0" hangingPunct="1">
              <a:lnSpc>
                <a:spcPct val="100000"/>
              </a:lnSpc>
              <a:spcBef>
                <a:spcPct val="0"/>
              </a:spcBef>
              <a:spcAft>
                <a:spcPct val="0"/>
              </a:spcAft>
              <a:buClr>
                <a:schemeClr val="tx2"/>
              </a:buClr>
              <a:buSzPct val="70000"/>
              <a:buFont typeface="Arial" pitchFamily="34" charset="0"/>
              <a:buChar char="►"/>
              <a:defRPr lang="en-US" sz="800" kern="1200" noProof="0" dirty="0">
                <a:solidFill>
                  <a:schemeClr val="bg1"/>
                </a:solidFill>
                <a:latin typeface="Arial" panose="020B0604020202020204"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 refers to the global organization, and may refer to one or more, of the member firms of Ernst &amp; Young Global Limited, each of which is a separate legal entity. Ernst &amp; Young Global Limited, a UK company limited by guarantee, does not provide services to clients. Information about how EY collects and uses personal data and a description of the rights individuals have under data protection legislation are available via ey.com/privacy. EY member firms do not practice law where prohibited by local laws. For more information about our organization, please visit ey.com.</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Ernst &amp; Young LLP is a client-serving member firm of Ernst &amp; Young Global Limited operating in the US.</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 202</a:t>
            </a:r>
            <a:r>
              <a:rPr kumimoji="0" lang="en-IN"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3</a:t>
            </a: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 EYGM Limited.</a:t>
            </a:r>
            <a:b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b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All Rights Reserved.</a:t>
            </a:r>
          </a:p>
          <a:p>
            <a:pPr lvl="0">
              <a:buClr>
                <a:srgbClr val="FFE600"/>
              </a:buClr>
            </a:pP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EYG no. 005043-23Gbl</a:t>
            </a:r>
            <a:br>
              <a:rPr kumimoji="0" lang="en-IN" sz="850" b="0" i="0" u="none" strike="noStrike" kern="0" cap="none" spc="0" normalizeH="0" baseline="0" noProof="0" dirty="0">
                <a:ln>
                  <a:noFill/>
                </a:ln>
                <a:solidFill>
                  <a:prstClr val="white"/>
                </a:solidFill>
                <a:effectLst/>
                <a:uLnTx/>
                <a:uFillTx/>
                <a:latin typeface="EYInterstate Light"/>
                <a:ea typeface="+mn-ea"/>
                <a:cs typeface="Arial" pitchFamily="34" charset="0"/>
              </a:rPr>
            </a:b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ED None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850" b="0"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This material has been prepared for general informational purposes only and is not intended to be relied upon as accounting, tax, legal or other professional advice. Please refer to your advisors for specific advice.</a:t>
            </a:r>
          </a:p>
          <a:p>
            <a:pPr marL="0" marR="0" lvl="0" indent="0" algn="l" defTabSz="995363" rtl="0" eaLnBrk="1" fontAlgn="base" latinLnBrk="0" hangingPunct="1">
              <a:lnSpc>
                <a:spcPct val="100000"/>
              </a:lnSpc>
              <a:spcBef>
                <a:spcPct val="70000"/>
              </a:spcBef>
              <a:spcAft>
                <a:spcPct val="0"/>
              </a:spcAft>
              <a:buClr>
                <a:srgbClr val="FFE600"/>
              </a:buClr>
              <a:buSzPct val="100000"/>
              <a:buFont typeface="EYInterstate Light" panose="02000506000000020004" pitchFamily="2" charset="0"/>
              <a:buNone/>
              <a:tabLst/>
              <a:defRPr/>
            </a:pPr>
            <a:r>
              <a:rPr kumimoji="0" lang="en-US" sz="1000" b="1" i="0" u="none" strike="noStrike" kern="1200" cap="none" spc="0" normalizeH="0" baseline="0" noProof="0" dirty="0">
                <a:ln>
                  <a:noFill/>
                </a:ln>
                <a:solidFill>
                  <a:srgbClr val="FFFFFF"/>
                </a:solidFill>
                <a:effectLst/>
                <a:uLnTx/>
                <a:uFillTx/>
                <a:latin typeface="EYInterstate Light"/>
                <a:ea typeface="+mn-ea"/>
                <a:cs typeface="Arial" pitchFamily="34" charset="0"/>
                <a:sym typeface="Arial" panose="020B0604020202020204" pitchFamily="34" charset="0"/>
              </a:rPr>
              <a:t>ey.com</a:t>
            </a:r>
            <a:endParaRPr kumimoji="0" lang="en-US" sz="1000" b="1" i="0" u="none" strike="noStrike" kern="1200" cap="none" spc="0" normalizeH="0" baseline="0" noProof="0" dirty="0">
              <a:ln>
                <a:noFill/>
              </a:ln>
              <a:solidFill>
                <a:srgbClr val="2E2E38"/>
              </a:solidFill>
              <a:effectLst/>
              <a:uLnTx/>
              <a:uFillTx/>
              <a:latin typeface="EYInterstate Light"/>
              <a:ea typeface="+mn-ea"/>
              <a:cs typeface="Arial" pitchFamily="34" charset="0"/>
            </a:endParaRPr>
          </a:p>
        </p:txBody>
      </p:sp>
    </p:spTree>
    <p:extLst>
      <p:ext uri="{BB962C8B-B14F-4D97-AF65-F5344CB8AC3E}">
        <p14:creationId xmlns:p14="http://schemas.microsoft.com/office/powerpoint/2010/main" val="3842662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EY dark background">
  <a:themeElements>
    <a:clrScheme name="Custom 34">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FFE600"/>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extLst>
    <a:ext uri="{05A4C25C-085E-4340-85A3-A5531E510DB2}">
      <thm15:themeFamily xmlns:thm15="http://schemas.microsoft.com/office/thememl/2012/main" name="Global_EY_widescreen_presentation_2019_v1.4.pptx" id="{669A4694-7F8C-40EA-92E1-8E6D75010CAB}" vid="{974AC421-4F2E-46A5-9C01-6F171E2407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EY Knowledge Document" ma:contentTypeID="0x010100826318CDA76982469C2C3CD2CD5847410200FE50EC723BBB4EE093E11CAD7ADFFF7A00E5DF7E2EC2C2834EB4E2F8EBFDF3D80F" ma:contentTypeVersion="91" ma:contentTypeDescription="EY Knowledge Document" ma:contentTypeScope="" ma:versionID="419b4fdc8eabb09b3ae89e258429cecc">
  <xsd:schema xmlns:xsd="http://www.w3.org/2001/XMLSchema" xmlns:xs="http://www.w3.org/2001/XMLSchema" xmlns:p="http://schemas.microsoft.com/office/2006/metadata/properties" xmlns:ns2="35818088-e62d-4edf-bbb6-409430aef268" xmlns:ns3="f7b9490a-6539-4b3d-a00d-85d1ae6c4bae" xmlns:ns4="19adbeff-1f70-49b0-bb78-230e8a3e1da5" xmlns:ns5="4dd86f83-9be9-4c74-8789-8ec717073c4c" targetNamespace="http://schemas.microsoft.com/office/2006/metadata/properties" ma:root="true" ma:fieldsID="30e416f68f739101c507d9893f6b4e2f" ns2:_="" ns3:_="" ns4:_="" ns5:_="">
    <xsd:import namespace="35818088-e62d-4edf-bbb6-409430aef268"/>
    <xsd:import namespace="f7b9490a-6539-4b3d-a00d-85d1ae6c4bae"/>
    <xsd:import namespace="19adbeff-1f70-49b0-bb78-230e8a3e1da5"/>
    <xsd:import namespace="4dd86f83-9be9-4c74-8789-8ec717073c4c"/>
    <xsd:element name="properties">
      <xsd:complexType>
        <xsd:sequence>
          <xsd:element name="documentManagement">
            <xsd:complexType>
              <xsd:all>
                <xsd:element ref="ns2:EYAbstract" minOccurs="0"/>
                <xsd:element ref="ns3:EYMajorPubDate" minOccurs="0"/>
                <xsd:element ref="ns2:EYEYOnly"/>
                <xsd:element ref="ns2:EYEYAuthors" minOccurs="0"/>
                <xsd:element ref="ns2:EYContact" minOccurs="0"/>
                <xsd:element ref="ns2:ClassificationDataNoteField" minOccurs="0"/>
                <xsd:element ref="ns2:Classification_x0020_Status" minOccurs="0"/>
                <xsd:element ref="ns2:EYKLastReviewDate" minOccurs="0"/>
                <xsd:element ref="ns2:EYKShelfLife" minOccurs="0"/>
                <xsd:element ref="ns2:EYRelatedItems" minOccurs="0"/>
                <xsd:element ref="ns2:ExternalSource" minOccurs="0"/>
                <xsd:element ref="ns2:EYCopyright" minOccurs="0"/>
                <xsd:element ref="ns2:EYScoreNo" minOccurs="0"/>
                <xsd:element ref="ns2:EYExtranetPublication"/>
                <xsd:element ref="ns2:EYShareHideFromSearch" minOccurs="0"/>
                <xsd:element ref="ns2:EYKEndorseHistoryLog" minOccurs="0"/>
                <xsd:element ref="ns4:EYKArchiveHistoryLog" minOccurs="0"/>
                <xsd:element ref="ns2:EYKNoOfDownloads" minOccurs="0"/>
                <xsd:element ref="ns2:EYKNoOfViews" minOccurs="0"/>
                <xsd:element ref="ns2:EYKIsStubRecord" minOccurs="0"/>
                <xsd:element ref="ns2:EYKStubRecordURL" minOccurs="0"/>
                <xsd:element ref="ns2:EYKComments" minOccurs="0"/>
                <xsd:element ref="ns2:EYKEndorsement" minOccurs="0"/>
                <xsd:element ref="ns5:_dlc_DocIdUrl" minOccurs="0"/>
                <xsd:element ref="ns2:i14ea8bbd518495ea0e20ac1ad18c527" minOccurs="0"/>
                <xsd:element ref="ns2:TaxCatchAll" minOccurs="0"/>
                <xsd:element ref="ns2:TaxCatchAllLabel" minOccurs="0"/>
                <xsd:element ref="ns2:k8128b1c45734e36a24fce652bc7ffb7" minOccurs="0"/>
                <xsd:element ref="ns2:jc981bd8ab5b47fd91abb7684c0f405b" minOccurs="0"/>
                <xsd:element ref="ns2:b4187e12891e46deb4d240a4b28bdb90" minOccurs="0"/>
                <xsd:element ref="ns2:m33678f12b5049c39a1c696686f3f70e" minOccurs="0"/>
                <xsd:element ref="ns2:i8aa7114bb7641bd86d3a4ccb4853306" minOccurs="0"/>
                <xsd:element ref="ns2:m36b233319544d999b8f04858985d3e8" minOccurs="0"/>
                <xsd:element ref="ns2:e0e024ccac5240e69ae9c38a41bfa7a5" minOccurs="0"/>
                <xsd:element ref="ns2:TaxKeywordTaxHTField" minOccurs="0"/>
                <xsd:element ref="ns2:dc12c0fcbaa8400483ae8258ed61b8c8" minOccurs="0"/>
                <xsd:element ref="ns2:n1dab9d6d8664732849b7aaffb48fb18" minOccurs="0"/>
                <xsd:element ref="ns2:jb27e7913892463ea3962391e5e5bf6b" minOccurs="0"/>
                <xsd:element ref="ns2:f4bd10f74d714a839685405af33c451c" minOccurs="0"/>
                <xsd:element ref="ns2:a17f02f1284541ecaf0310cd291db4a5" minOccurs="0"/>
                <xsd:element ref="ns2:c94e7723a71c45f09f50228010d0fe70" minOccurs="0"/>
                <xsd:element ref="ns2:EYKRequestId" minOccurs="0"/>
                <xsd:element ref="ns2:a8483d08fb074d6289c5ef76ab4c8396" minOccurs="0"/>
                <xsd:element ref="ns2:EYKIsValidContact" minOccurs="0"/>
                <xsd:element ref="ns2:EYKIsValidAuthors" minOccurs="0"/>
                <xsd:element ref="ns2:EYKDateArchived" minOccurs="0"/>
                <xsd:element ref="ns5:_dlc_DocId" minOccurs="0"/>
                <xsd:element ref="ns5:_dlc_DocIdPersistId" minOccurs="0"/>
                <xsd:element ref="ns5:EYKDSBID" minOccurs="0"/>
                <xsd:element ref="ns5:EYKHarvestCycleID" minOccurs="0"/>
                <xsd:element ref="ns2:EngagementNumber" minOccurs="0"/>
                <xsd:element ref="ns2:ma3fe9d163a54e01b9fa3fb657a8eeac" minOccurs="0"/>
                <xsd:element ref="ns2:EYKOpportunityID" minOccurs="0"/>
                <xsd:element ref="ns5:EYKOriginalSourceData" minOccurs="0"/>
                <xsd:element ref="ns5:EYKAssociatedEngagements" minOccurs="0"/>
                <xsd:element ref="ns5:EYIsMigra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18088-e62d-4edf-bbb6-409430aef268" elementFormDefault="qualified">
    <xsd:import namespace="http://schemas.microsoft.com/office/2006/documentManagement/types"/>
    <xsd:import namespace="http://schemas.microsoft.com/office/infopath/2007/PartnerControls"/>
    <xsd:element name="EYAbstract" ma:index="2" nillable="true" ma:displayName="Abstract" ma:internalName="EYAbstract">
      <xsd:simpleType>
        <xsd:restriction base="dms:Note"/>
      </xsd:simpleType>
    </xsd:element>
    <xsd:element name="EYEYOnly" ma:index="4" ma:displayName="EY Only" ma:default="1" ma:internalName="EYEYOnly" ma:readOnly="false">
      <xsd:simpleType>
        <xsd:restriction base="dms:Boolean"/>
      </xsd:simpleType>
    </xsd:element>
    <xsd:element name="EYEYAuthors" ma:index="5" nillable="true" ma:displayName="EY Authors" ma:description="Identify the authors of this file" ma:SharePointGroup="0" ma:internalName="EYEYAuthors" ma:showField="EMai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YContact" ma:index="6" nillable="true" ma:displayName="Contact" ma:list="UserInfo" ma:SharePointGroup="0" ma:internalName="EYContact" ma:showField="EMail">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lassificationDataNoteField" ma:index="9" nillable="true" ma:displayName="ClassificationDataNoteField" ma:internalName="ClassificationDataNoteField" ma:readOnly="true">
      <xsd:simpleType>
        <xsd:restriction base="dms:Note"/>
      </xsd:simpleType>
    </xsd:element>
    <xsd:element name="Classification_x0020_Status" ma:index="10" nillable="true" ma:displayName="Classification Status" ma:internalName="Classification_x0020_Status" ma:readOnly="false">
      <xsd:simpleType>
        <xsd:restriction base="dms:Note"/>
      </xsd:simpleType>
    </xsd:element>
    <xsd:element name="EYKLastReviewDate" ma:index="18" nillable="true" ma:displayName="Last Review Date" ma:default="[today]" ma:format="DateOnly" ma:internalName="EYKLastReviewDate">
      <xsd:simpleType>
        <xsd:restriction base="dms:DateTime"/>
      </xsd:simpleType>
    </xsd:element>
    <xsd:element name="EYKShelfLife" ma:index="19" nillable="true" ma:displayName="Shelf Life(in months)" ma:default="18" ma:format="Dropdown" ma:internalName="EYKShelfLife">
      <xsd:simpleType>
        <xsd:restriction base="dms:Choice">
          <xsd:enumeration value="6"/>
          <xsd:enumeration value="12"/>
          <xsd:enumeration value="18"/>
          <xsd:enumeration value="24"/>
        </xsd:restriction>
      </xsd:simpleType>
    </xsd:element>
    <xsd:element name="EYRelatedItems" ma:index="21" nillable="true" ma:displayName="Related Items" ma:internalName="EYRelatedItems">
      <xsd:simpleType>
        <xsd:restriction base="dms:Note"/>
      </xsd:simpleType>
    </xsd:element>
    <xsd:element name="ExternalSource" ma:index="22" nillable="true" ma:displayName="External Source" ma:description="Identify the organization(s) that produced this file (if applicable); e.g. “Gartner Inc.”  “Greenpeace”. Separate multiple values with a semi-colon (;)" ma:internalName="ExternalSource">
      <xsd:simpleType>
        <xsd:restriction base="dms:Text">
          <xsd:maxLength value="255"/>
        </xsd:restriction>
      </xsd:simpleType>
    </xsd:element>
    <xsd:element name="EYCopyright" ma:index="23" nillable="true" ma:displayName="Copyright" ma:internalName="EYCopyright">
      <xsd:simpleType>
        <xsd:restriction base="dms:Text"/>
      </xsd:simpleType>
    </xsd:element>
    <xsd:element name="EYScoreNo" ma:index="24" nillable="true" ma:displayName="SCORE No." ma:internalName="EYScoreNo">
      <xsd:simpleType>
        <xsd:restriction base="dms:Text">
          <xsd:maxLength value="255"/>
        </xsd:restriction>
      </xsd:simpleType>
    </xsd:element>
    <xsd:element name="EYExtranetPublication" ma:index="25" ma:displayName="For Extranet Publication" ma:default="0" ma:internalName="EYExtranetPublication" ma:readOnly="false">
      <xsd:simpleType>
        <xsd:restriction base="dms:Boolean"/>
      </xsd:simpleType>
    </xsd:element>
    <xsd:element name="EYShareHideFromSearch" ma:index="30" nillable="true" ma:displayName="EY Share Hide From Search" ma:default="0" ma:description="EY Share Hide From Search" ma:indexed="true" ma:internalName="EYShareHideFromSearch" ma:readOnly="false">
      <xsd:simpleType>
        <xsd:restriction base="dms:Boolean"/>
      </xsd:simpleType>
    </xsd:element>
    <xsd:element name="EYKEndorseHistoryLog" ma:index="31" nillable="true" ma:displayName="Endorse History Log" ma:internalName="EYKEndorseHistoryLog">
      <xsd:simpleType>
        <xsd:restriction base="dms:Note"/>
      </xsd:simpleType>
    </xsd:element>
    <xsd:element name="EYKNoOfDownloads" ma:index="33" nillable="true" ma:displayName="No Of Downloads" ma:indexed="true" ma:internalName="EYKNoOfDownloads">
      <xsd:simpleType>
        <xsd:restriction base="dms:Number"/>
      </xsd:simpleType>
    </xsd:element>
    <xsd:element name="EYKNoOfViews" ma:index="34" nillable="true" ma:displayName="No Of Views" ma:indexed="true" ma:internalName="EYKNoOfViews">
      <xsd:simpleType>
        <xsd:restriction base="dms:Number"/>
      </xsd:simpleType>
    </xsd:element>
    <xsd:element name="EYKIsStubRecord" ma:index="35" nillable="true" ma:displayName="Is Stub Record" ma:internalName="EYKIsStubRecord">
      <xsd:simpleType>
        <xsd:restriction base="dms:Boolean"/>
      </xsd:simpleType>
    </xsd:element>
    <xsd:element name="EYKStubRecordURL" ma:index="37" nillable="true" ma:displayName="Stub Record URL" ma:internalName="EYKStubRecordURL">
      <xsd:simpleType>
        <xsd:restriction base="dms:Note"/>
      </xsd:simpleType>
    </xsd:element>
    <xsd:element name="EYKComments" ma:index="38" nillable="true" ma:displayName="Comments" ma:description="This is for users to be able to include a note to themselves that this document might require special handling." ma:hidden="true" ma:internalName="EYKComments">
      <xsd:simpleType>
        <xsd:restriction base="dms:Note"/>
      </xsd:simpleType>
    </xsd:element>
    <xsd:element name="EYKEndorsement" ma:index="40" nillable="true" ma:displayName="Endorsement" ma:internalName="EYKEndorsement">
      <xsd:simpleType>
        <xsd:restriction base="dms:Note"/>
      </xsd:simpleType>
    </xsd:element>
    <xsd:element name="i14ea8bbd518495ea0e20ac1ad18c527" ma:index="49" ma:taxonomy="true" ma:internalName="i14ea8bbd518495ea0e20ac1ad18c527" ma:taxonomyFieldName="EYContentType" ma:displayName="EY Content Type" ma:fieldId="{214ea8bb-d518-495e-a0e2-0ac1ad18c527}" ma:sspId="9cc9f4e4-efc4-4954-9a3a-92fa8d4fa5d0" ma:termSetId="6505b3fe-eead-400a-9754-f8a94624a621" ma:anchorId="00000000-0000-0000-0000-000000000000" ma:open="true" ma:isKeyword="false">
      <xsd:complexType>
        <xsd:sequence>
          <xsd:element ref="pc:Terms" minOccurs="0" maxOccurs="1"/>
        </xsd:sequence>
      </xsd:complexType>
    </xsd:element>
    <xsd:element name="TaxCatchAll" ma:index="50" nillable="true" ma:displayName="Taxonomy Catch All Column" ma:hidden="true" ma:list="{9badd62c-6837-41c7-8f28-adb48ce0c0d2}" ma:internalName="TaxCatchAll" ma:showField="CatchAllData" ma:web="4dd86f83-9be9-4c74-8789-8ec717073c4c">
      <xsd:complexType>
        <xsd:complexContent>
          <xsd:extension base="dms:MultiChoiceLookup">
            <xsd:sequence>
              <xsd:element name="Value" type="dms:Lookup" maxOccurs="unbounded" minOccurs="0" nillable="true"/>
            </xsd:sequence>
          </xsd:extension>
        </xsd:complexContent>
      </xsd:complexType>
    </xsd:element>
    <xsd:element name="TaxCatchAllLabel" ma:index="51" nillable="true" ma:displayName="Taxonomy Catch All Column1" ma:hidden="true" ma:list="{9badd62c-6837-41c7-8f28-adb48ce0c0d2}" ma:internalName="TaxCatchAllLabel" ma:readOnly="true" ma:showField="CatchAllDataLabel" ma:web="4dd86f83-9be9-4c74-8789-8ec717073c4c">
      <xsd:complexType>
        <xsd:complexContent>
          <xsd:extension base="dms:MultiChoiceLookup">
            <xsd:sequence>
              <xsd:element name="Value" type="dms:Lookup" maxOccurs="unbounded" minOccurs="0" nillable="true"/>
            </xsd:sequence>
          </xsd:extension>
        </xsd:complexContent>
      </xsd:complexType>
    </xsd:element>
    <xsd:element name="k8128b1c45734e36a24fce652bc7ffb7" ma:index="52" ma:taxonomy="true" ma:internalName="k8128b1c45734e36a24fce652bc7ffb7" ma:taxonomyFieldName="ServiceLineFunction" ma:displayName="Service Line / Function" ma:fieldId="{48128b1c-4573-4e36-a24f-ce652bc7ffb7}" ma:taxonomyMulti="true" ma:sspId="9cc9f4e4-efc4-4954-9a3a-92fa8d4fa5d0" ma:termSetId="a54bfafd-6ceb-41d3-a4cd-e00da9f478ef" ma:anchorId="00000000-0000-0000-0000-000000000000" ma:open="true" ma:isKeyword="false">
      <xsd:complexType>
        <xsd:sequence>
          <xsd:element ref="pc:Terms" minOccurs="0" maxOccurs="1"/>
        </xsd:sequence>
      </xsd:complexType>
    </xsd:element>
    <xsd:element name="jc981bd8ab5b47fd91abb7684c0f405b" ma:index="53" ma:taxonomy="true" ma:internalName="jc981bd8ab5b47fd91abb7684c0f405b" ma:taxonomyFieldName="GeographicApplicability" ma:displayName="Geographic Applicability" ma:fieldId="{3c981bd8-ab5b-47fd-91ab-b7684c0f405b}" ma:taxonomyMulti="true" ma:sspId="9cc9f4e4-efc4-4954-9a3a-92fa8d4fa5d0" ma:termSetId="d4205efd-bf5c-4aee-a8ac-d84b5a7eb933" ma:anchorId="00000000-0000-0000-0000-000000000000" ma:open="true" ma:isKeyword="false">
      <xsd:complexType>
        <xsd:sequence>
          <xsd:element ref="pc:Terms" minOccurs="0" maxOccurs="1"/>
        </xsd:sequence>
      </xsd:complexType>
    </xsd:element>
    <xsd:element name="b4187e12891e46deb4d240a4b28bdb90" ma:index="54" nillable="true" ma:taxonomy="true" ma:internalName="b4187e12891e46deb4d240a4b28bdb90" ma:taxonomyFieldName="ContentLanguage" ma:displayName="Content Language" ma:readOnly="false" ma:fieldId="{b4187e12-891e-46de-b4d2-40a4b28bdb90}" ma:taxonomyMulti="true" ma:sspId="9cc9f4e4-efc4-4954-9a3a-92fa8d4fa5d0" ma:termSetId="de7f4a9f-9315-4ba0-93d7-d7d3ca1129ab" ma:anchorId="00000000-0000-0000-0000-000000000000" ma:open="true" ma:isKeyword="false">
      <xsd:complexType>
        <xsd:sequence>
          <xsd:element ref="pc:Terms" minOccurs="0" maxOccurs="1"/>
        </xsd:sequence>
      </xsd:complexType>
    </xsd:element>
    <xsd:element name="m33678f12b5049c39a1c696686f3f70e" ma:index="55" nillable="true" ma:taxonomy="true" ma:internalName="m33678f12b5049c39a1c696686f3f70e" ma:taxonomyFieldName="EYIssues" ma:displayName="Solutions" ma:fieldId="{633678f1-2b50-49c3-9a1c-696686f3f70e}" ma:taxonomyMulti="true" ma:sspId="9cc9f4e4-efc4-4954-9a3a-92fa8d4fa5d0" ma:termSetId="239b5997-633a-4b4b-9814-25ca4115df09" ma:anchorId="00000000-0000-0000-0000-000000000000" ma:open="false" ma:isKeyword="false">
      <xsd:complexType>
        <xsd:sequence>
          <xsd:element ref="pc:Terms" minOccurs="0" maxOccurs="1"/>
        </xsd:sequence>
      </xsd:complexType>
    </xsd:element>
    <xsd:element name="i8aa7114bb7641bd86d3a4ccb4853306" ma:index="56" nillable="true" ma:taxonomy="true" ma:internalName="i8aa7114bb7641bd86d3a4ccb4853306" ma:taxonomyFieldName="EYMarketSegment" ma:displayName="Market Segment" ma:fieldId="{28aa7114-bb76-41bd-86d3-a4ccb4853306}" ma:taxonomyMulti="true" ma:sspId="9cc9f4e4-efc4-4954-9a3a-92fa8d4fa5d0" ma:termSetId="32a424d6-4e64-4b6e-858a-4c0b995c8a2e" ma:anchorId="00000000-0000-0000-0000-000000000000" ma:open="false" ma:isKeyword="false">
      <xsd:complexType>
        <xsd:sequence>
          <xsd:element ref="pc:Terms" minOccurs="0" maxOccurs="1"/>
        </xsd:sequence>
      </xsd:complexType>
    </xsd:element>
    <xsd:element name="m36b233319544d999b8f04858985d3e8" ma:index="57" nillable="true" ma:taxonomy="true" ma:internalName="m36b233319544d999b8f04858985d3e8" ma:taxonomyFieldName="EYTargetAudience" ma:displayName="Target Audience" ma:fieldId="{636b2333-1954-4d99-9b8f-04858985d3e8}" ma:taxonomyMulti="true" ma:sspId="9cc9f4e4-efc4-4954-9a3a-92fa8d4fa5d0" ma:termSetId="246796d0-1317-4a0f-adb0-812a08744b49" ma:anchorId="00000000-0000-0000-0000-000000000000" ma:open="false" ma:isKeyword="false">
      <xsd:complexType>
        <xsd:sequence>
          <xsd:element ref="pc:Terms" minOccurs="0" maxOccurs="1"/>
        </xsd:sequence>
      </xsd:complexType>
    </xsd:element>
    <xsd:element name="e0e024ccac5240e69ae9c38a41bfa7a5" ma:index="58" ma:taxonomy="true" ma:internalName="e0e024ccac5240e69ae9c38a41bfa7a5" ma:taxonomyFieldName="Sector" ma:displayName="Sector" ma:readOnly="false" ma:fieldId="{e0e024cc-ac52-40e6-9ae9-c38a41bfa7a5}" ma:taxonomyMulti="true" ma:sspId="9cc9f4e4-efc4-4954-9a3a-92fa8d4fa5d0" ma:termSetId="a2f97da7-e69b-4e00-a045-c556c68352c3" ma:anchorId="00000000-0000-0000-0000-000000000000" ma:open="true" ma:isKeyword="false">
      <xsd:complexType>
        <xsd:sequence>
          <xsd:element ref="pc:Terms" minOccurs="0" maxOccurs="1"/>
        </xsd:sequence>
      </xsd:complexType>
    </xsd:element>
    <xsd:element name="TaxKeywordTaxHTField" ma:index="59"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dc12c0fcbaa8400483ae8258ed61b8c8" ma:index="60" nillable="true" ma:taxonomy="true" ma:internalName="dc12c0fcbaa8400483ae8258ed61b8c8" ma:taxonomyFieldName="EYCommunitySpecificTerms" ma:displayName="Community Specific Terms" ma:fieldId="{dc12c0fc-baa8-4004-83ae-8258ed61b8c8}" ma:taxonomyMulti="true" ma:sspId="9cc9f4e4-efc4-4954-9a3a-92fa8d4fa5d0" ma:termSetId="279c7b15-ecb7-44cd-a7ab-eeea417286fd" ma:anchorId="00000000-0000-0000-0000-000000000000" ma:open="false" ma:isKeyword="false">
      <xsd:complexType>
        <xsd:sequence>
          <xsd:element ref="pc:Terms" minOccurs="0" maxOccurs="1"/>
        </xsd:sequence>
      </xsd:complexType>
    </xsd:element>
    <xsd:element name="n1dab9d6d8664732849b7aaffb48fb18" ma:index="61" nillable="true" ma:taxonomy="true" ma:internalName="n1dab9d6d8664732849b7aaffb48fb18" ma:taxonomyFieldName="MethodName" ma:displayName="Method Name" ma:fieldId="{71dab9d6-d866-4732-849b-7aaffb48fb18}" ma:taxonomyMulti="true" ma:sspId="9cc9f4e4-efc4-4954-9a3a-92fa8d4fa5d0" ma:termSetId="ff854fd0-0285-4ae1-98db-1727847a79ad" ma:anchorId="00000000-0000-0000-0000-000000000000" ma:open="false" ma:isKeyword="false">
      <xsd:complexType>
        <xsd:sequence>
          <xsd:element ref="pc:Terms" minOccurs="0" maxOccurs="1"/>
        </xsd:sequence>
      </xsd:complexType>
    </xsd:element>
    <xsd:element name="jb27e7913892463ea3962391e5e5bf6b" ma:index="62" nillable="true" ma:taxonomy="true" ma:internalName="jb27e7913892463ea3962391e5e5bf6b" ma:taxonomyFieldName="MethodWorkProduct" ma:displayName="Method Work Product" ma:fieldId="{3b27e791-3892-463e-a396-2391e5e5bf6b}" ma:taxonomyMulti="true" ma:sspId="9cc9f4e4-efc4-4954-9a3a-92fa8d4fa5d0" ma:termSetId="5045ebf6-bf91-4ba5-9f35-a166421a658c" ma:anchorId="00000000-0000-0000-0000-000000000000" ma:open="false" ma:isKeyword="false">
      <xsd:complexType>
        <xsd:sequence>
          <xsd:element ref="pc:Terms" minOccurs="0" maxOccurs="1"/>
        </xsd:sequence>
      </xsd:complexType>
    </xsd:element>
    <xsd:element name="f4bd10f74d714a839685405af33c451c" ma:index="63" nillable="true" ma:taxonomy="true" ma:internalName="f4bd10f74d714a839685405af33c451c" ma:taxonomyFieldName="EYKEndorsedBy" ma:displayName="Endorsed By" ma:default="" ma:fieldId="{f4bd10f7-4d71-4a83-9685-405af33c451c}" ma:taxonomyMulti="true" ma:sspId="9cc9f4e4-efc4-4954-9a3a-92fa8d4fa5d0" ma:termSetId="a17caa84-b9d1-4098-a3de-cadb1307e722" ma:anchorId="00000000-0000-0000-0000-000000000000" ma:open="false" ma:isKeyword="false">
      <xsd:complexType>
        <xsd:sequence>
          <xsd:element ref="pc:Terms" minOccurs="0" maxOccurs="1"/>
        </xsd:sequence>
      </xsd:complexType>
    </xsd:element>
    <xsd:element name="a17f02f1284541ecaf0310cd291db4a5" ma:index="64" nillable="true" ma:taxonomy="true" ma:internalName="a17f02f1284541ecaf0310cd291db4a5" ma:taxonomyFieldName="EYKKnowledgeDomainOwner" ma:displayName="Knowledge Domain Owner" ma:fieldId="{a17f02f1-2845-41ec-af03-10cd291db4a5}" ma:sspId="9cc9f4e4-efc4-4954-9a3a-92fa8d4fa5d0" ma:termSetId="f135dbd5-70a4-496e-bfae-75b7cb045959" ma:anchorId="00000000-0000-0000-0000-000000000000" ma:open="true" ma:isKeyword="false">
      <xsd:complexType>
        <xsd:sequence>
          <xsd:element ref="pc:Terms" minOccurs="0" maxOccurs="1"/>
        </xsd:sequence>
      </xsd:complexType>
    </xsd:element>
    <xsd:element name="c94e7723a71c45f09f50228010d0fe70" ma:index="65" nillable="true" ma:taxonomy="true" ma:internalName="c94e7723a71c45f09f50228010d0fe70" ma:taxonomyFieldName="EYKRelatedKnowledgeDomain" ma:displayName="Related Knowledge Domain" ma:fieldId="{c94e7723-a71c-45f0-9f50-228010d0fe70}" ma:taxonomyMulti="true" ma:sspId="9cc9f4e4-efc4-4954-9a3a-92fa8d4fa5d0" ma:termSetId="f135dbd5-70a4-496e-bfae-75b7cb045959" ma:anchorId="00000000-0000-0000-0000-000000000000" ma:open="true" ma:isKeyword="false">
      <xsd:complexType>
        <xsd:sequence>
          <xsd:element ref="pc:Terms" minOccurs="0" maxOccurs="1"/>
        </xsd:sequence>
      </xsd:complexType>
    </xsd:element>
    <xsd:element name="EYKRequestId" ma:index="66" nillable="true" ma:displayName="Request ID" ma:description="Request ID" ma:hidden="true" ma:internalName="EYKRequestId">
      <xsd:simpleType>
        <xsd:restriction base="dms:Text">
          <xsd:maxLength value="255"/>
        </xsd:restriction>
      </xsd:simpleType>
    </xsd:element>
    <xsd:element name="a8483d08fb074d6289c5ef76ab4c8396" ma:index="67" nillable="true" ma:taxonomy="true" ma:internalName="a8483d08fb074d6289c5ef76ab4c8396" ma:taxonomyFieldName="EYKStubRecordType" ma:displayName="Stub Record Type" ma:indexed="true" ma:default="" ma:fieldId="{a8483d08-fb07-4d62-89c5-ef76ab4c8396}" ma:sspId="9cc9f4e4-efc4-4954-9a3a-92fa8d4fa5d0" ma:termSetId="54f64295-64ed-4036-b208-c76be4d842c5" ma:anchorId="00000000-0000-0000-0000-000000000000" ma:open="false" ma:isKeyword="false">
      <xsd:complexType>
        <xsd:sequence>
          <xsd:element ref="pc:Terms" minOccurs="0" maxOccurs="1"/>
        </xsd:sequence>
      </xsd:complexType>
    </xsd:element>
    <xsd:element name="EYKIsValidContact" ma:index="68" nillable="true" ma:displayName="Is Invalid Contact" ma:default="0" ma:description="Is Invalid Contact" ma:internalName="EYKIsValidContact" ma:readOnly="false">
      <xsd:simpleType>
        <xsd:restriction base="dms:Boolean"/>
      </xsd:simpleType>
    </xsd:element>
    <xsd:element name="EYKIsValidAuthors" ma:index="69" nillable="true" ma:displayName="Is Invalid Authors" ma:default="0" ma:description="Is Invalid Authors" ma:internalName="EYKIsValidAuthors" ma:readOnly="false">
      <xsd:simpleType>
        <xsd:restriction base="dms:Boolean"/>
      </xsd:simpleType>
    </xsd:element>
    <xsd:element name="EYKDateArchived" ma:index="70" nillable="true" ma:displayName="Date Archived" ma:description="EYKDateArchived" ma:format="DateOnly" ma:hidden="true" ma:internalName="EYKDateArchived">
      <xsd:simpleType>
        <xsd:restriction base="dms:DateTime"/>
      </xsd:simpleType>
    </xsd:element>
    <xsd:element name="EngagementNumber" ma:index="75" nillable="true" ma:displayName="Engagement Number" ma:internalName="EngagementNumber">
      <xsd:simpleType>
        <xsd:restriction base="dms:Note"/>
      </xsd:simpleType>
    </xsd:element>
    <xsd:element name="ma3fe9d163a54e01b9fa3fb657a8eeac" ma:index="76" nillable="true" ma:taxonomy="true" ma:internalName="ma3fe9d163a54e01b9fa3fb657a8eeac" ma:taxonomyFieldName="EYKBusinessTriggers" ma:displayName="Buyer" ma:fieldId="{6a3fe9d1-63a5-4e01-b9fa-3fb657a8eeac}" ma:taxonomyMulti="true" ma:sspId="9cc9f4e4-efc4-4954-9a3a-92fa8d4fa5d0" ma:termSetId="6a3fe9d1-36a5-4e01-b9fa-3fb657a8eeac" ma:anchorId="00000000-0000-0000-0000-000000000000" ma:open="true" ma:isKeyword="false">
      <xsd:complexType>
        <xsd:sequence>
          <xsd:element ref="pc:Terms" minOccurs="0" maxOccurs="1"/>
        </xsd:sequence>
      </xsd:complexType>
    </xsd:element>
    <xsd:element name="EYKOpportunityID" ma:index="78" nillable="true" ma:displayName="Opportunity ID" ma:internalName="EYKOpportunity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7b9490a-6539-4b3d-a00d-85d1ae6c4bae" elementFormDefault="qualified">
    <xsd:import namespace="http://schemas.microsoft.com/office/2006/documentManagement/types"/>
    <xsd:import namespace="http://schemas.microsoft.com/office/infopath/2007/PartnerControls"/>
    <xsd:element name="EYMajorPubDate" ma:index="3" nillable="true" ma:displayName="Major Publication Date" ma:format="DateOnly" ma:internalName="EYMajorPub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9adbeff-1f70-49b0-bb78-230e8a3e1da5" elementFormDefault="qualified">
    <xsd:import namespace="http://schemas.microsoft.com/office/2006/documentManagement/types"/>
    <xsd:import namespace="http://schemas.microsoft.com/office/infopath/2007/PartnerControls"/>
    <xsd:element name="EYKArchiveHistoryLog" ma:index="32" nillable="true" ma:displayName="Archive History Log" ma:internalName="EYKArchiveHistoryLog">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d86f83-9be9-4c74-8789-8ec717073c4c" elementFormDefault="qualified">
    <xsd:import namespace="http://schemas.microsoft.com/office/2006/documentManagement/types"/>
    <xsd:import namespace="http://schemas.microsoft.com/office/infopath/2007/PartnerControls"/>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71" nillable="true" ma:displayName="Document ID Value" ma:description="The value of the document ID assigned to this item." ma:internalName="_dlc_DocId" ma:readOnly="true">
      <xsd:simpleType>
        <xsd:restriction base="dms:Text"/>
      </xsd:simpleType>
    </xsd:element>
    <xsd:element name="_dlc_DocIdPersistId" ma:index="72" nillable="true" ma:displayName="Persist ID" ma:description="Keep ID on add." ma:hidden="true" ma:internalName="_dlc_DocIdPersistId" ma:readOnly="true">
      <xsd:simpleType>
        <xsd:restriction base="dms:Boolean"/>
      </xsd:simpleType>
    </xsd:element>
    <xsd:element name="EYKDSBID" ma:index="73" nillable="true" ma:displayName="DSB ID" ma:internalName="EYKDSBID">
      <xsd:simpleType>
        <xsd:restriction base="dms:Text">
          <xsd:maxLength value="255"/>
        </xsd:restriction>
      </xsd:simpleType>
    </xsd:element>
    <xsd:element name="EYKHarvestCycleID" ma:index="74" nillable="true" ma:displayName="Harvest Cycle ID" ma:internalName="EYKHarvestCycleID">
      <xsd:simpleType>
        <xsd:restriction base="dms:Text">
          <xsd:maxLength value="255"/>
        </xsd:restriction>
      </xsd:simpleType>
    </xsd:element>
    <xsd:element name="EYKOriginalSourceData" ma:index="79" nillable="true" ma:displayName="Original Source Data" ma:internalName="EYKOriginalSourceData">
      <xsd:simpleType>
        <xsd:restriction base="dms:Note">
          <xsd:maxLength value="255"/>
        </xsd:restriction>
      </xsd:simpleType>
    </xsd:element>
    <xsd:element name="EYKAssociatedEngagements" ma:index="80" nillable="true" ma:displayName="Associated Engagements" ma:internalName="EYKAssociatedEngagements">
      <xsd:simpleType>
        <xsd:restriction base="dms:Note">
          <xsd:maxLength value="255"/>
        </xsd:restriction>
      </xsd:simpleType>
    </xsd:element>
    <xsd:element name="EYIsMigrated" ma:index="81" nillable="true" ma:displayName="EYIsMigrated" ma:default="0" ma:internalName="EYIsMigrat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3" ma:displayName="Content Type"/>
        <xsd:element ref="dc:title"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9cc9f4e4-efc4-4954-9a3a-92fa8d4fa5d0" ContentTypeId="0x010100826318CDA76982469C2C3CD2CD5847410200FE50EC723BBB4EE093E11CAD7ADFFF7A" PreviousValue="false"/>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ExternalSource xmlns="35818088-e62d-4edf-bbb6-409430aef268" xsi:nil="true"/>
    <m36b233319544d999b8f04858985d3e8 xmlns="35818088-e62d-4edf-bbb6-409430aef268">
      <Terms xmlns="http://schemas.microsoft.com/office/infopath/2007/PartnerControls"/>
    </m36b233319544d999b8f04858985d3e8>
    <EYKAssociatedEngagements xmlns="4dd86f83-9be9-4c74-8789-8ec717073c4c" xsi:nil="true"/>
    <EYAbstract xmlns="35818088-e62d-4edf-bbb6-409430aef268">The QAT Scan analyzes the health of a Pega application to address how to enhance and leverage features in modern Pega versions that were unavailable or not implemented during initial installation. The report would lead the transformation by establishing fact-based findings of the current state to propose using a newer version to leverage the latest features for new business outcomes.</EYAbstract>
    <EYKOpportunityID xmlns="35818088-e62d-4edf-bbb6-409430aef268" xsi:nil="true"/>
    <EYExtranetPublication xmlns="35818088-e62d-4edf-bbb6-409430aef268">false</EYExtranetPublication>
    <EYKComments xmlns="35818088-e62d-4edf-bbb6-409430aef268" xsi:nil="true"/>
    <EYKIsValidContact xmlns="35818088-e62d-4edf-bbb6-409430aef268">false</EYKIsValidContact>
    <ma3fe9d163a54e01b9fa3fb657a8eeac xmlns="35818088-e62d-4edf-bbb6-409430aef268">
      <Terms xmlns="http://schemas.microsoft.com/office/infopath/2007/PartnerControls"/>
    </ma3fe9d163a54e01b9fa3fb657a8eeac>
    <EYIsMigrated xmlns="4dd86f83-9be9-4c74-8789-8ec717073c4c">true</EYIsMigrated>
    <EYKArchiveHistoryLog xmlns="19adbeff-1f70-49b0-bb78-230e8a3e1da5" xsi:nil="true"/>
    <f4bd10f74d714a839685405af33c451c xmlns="35818088-e62d-4edf-bbb6-409430aef268">
      <Terms xmlns="http://schemas.microsoft.com/office/infopath/2007/PartnerControls"/>
    </f4bd10f74d714a839685405af33c451c>
    <EYKIsValidAuthors xmlns="35818088-e62d-4edf-bbb6-409430aef268">false</EYKIsValidAuthors>
    <EYMajorPubDate xmlns="f7b9490a-6539-4b3d-a00d-85d1ae6c4bae">2023-07-13T22:00:00+00:00</EYMajorPubDate>
    <EYEYOnly xmlns="35818088-e62d-4edf-bbb6-409430aef268">true</EYEYOnly>
    <m33678f12b5049c39a1c696686f3f70e xmlns="35818088-e62d-4edf-bbb6-409430aef268">
      <Terms xmlns="http://schemas.microsoft.com/office/infopath/2007/PartnerControls">
        <TermInfo xmlns="http://schemas.microsoft.com/office/infopath/2007/PartnerControls">
          <TermName xmlns="http://schemas.microsoft.com/office/infopath/2007/PartnerControls">Pegasystems</TermName>
          <TermId xmlns="http://schemas.microsoft.com/office/infopath/2007/PartnerControls">83822ee9-a8b7-44e8-b0eb-0bc556438aee</TermId>
        </TermInfo>
      </Terms>
    </m33678f12b5049c39a1c696686f3f70e>
    <EYKDSBID xmlns="4dd86f83-9be9-4c74-8789-8ec717073c4c" xsi:nil="true"/>
    <k8128b1c45734e36a24fce652bc7ffb7 xmlns="35818088-e62d-4edf-bbb6-409430aef268">
      <Terms xmlns="http://schemas.microsoft.com/office/infopath/2007/PartnerControls">
        <TermInfo xmlns="http://schemas.microsoft.com/office/infopath/2007/PartnerControls">
          <TermName xmlns="http://schemas.microsoft.com/office/infopath/2007/PartnerControls">All Service Lines/Functions</TermName>
          <TermId xmlns="http://schemas.microsoft.com/office/infopath/2007/PartnerControls">5182e370-846e-4ed9-a89d-b5e4d9f962d2</TermId>
        </TermInfo>
      </Terms>
    </k8128b1c45734e36a24fce652bc7ffb7>
    <jb27e7913892463ea3962391e5e5bf6b xmlns="35818088-e62d-4edf-bbb6-409430aef268">
      <Terms xmlns="http://schemas.microsoft.com/office/infopath/2007/PartnerControls"/>
    </jb27e7913892463ea3962391e5e5bf6b>
    <e0e024ccac5240e69ae9c38a41bfa7a5 xmlns="35818088-e62d-4edf-bbb6-409430aef268">
      <Terms xmlns="http://schemas.microsoft.com/office/infopath/2007/PartnerControls">
        <TermInfo xmlns="http://schemas.microsoft.com/office/infopath/2007/PartnerControls">
          <TermName xmlns="http://schemas.microsoft.com/office/infopath/2007/PartnerControls">Insurance</TermName>
          <TermId xmlns="http://schemas.microsoft.com/office/infopath/2007/PartnerControls">5b80bbc8-1abb-48eb-87d6-894c1651c290</TermId>
        </TermInfo>
      </Terms>
    </e0e024ccac5240e69ae9c38a41bfa7a5>
    <EYKRequestId xmlns="35818088-e62d-4edf-bbb6-409430aef268" xsi:nil="true"/>
    <EYCopyright xmlns="35818088-e62d-4edf-bbb6-409430aef268" xsi:nil="true"/>
    <TaxCatchAll xmlns="35818088-e62d-4edf-bbb6-409430aef268">
      <Value>11</Value>
      <Value>1727</Value>
      <Value>162</Value>
      <Value>157</Value>
      <Value>41</Value>
      <Value>23</Value>
      <Value>4</Value>
    </TaxCatchAll>
    <a8483d08fb074d6289c5ef76ab4c8396 xmlns="35818088-e62d-4edf-bbb6-409430aef268">
      <Terms xmlns="http://schemas.microsoft.com/office/infopath/2007/PartnerControls"/>
    </a8483d08fb074d6289c5ef76ab4c8396>
    <EYKIsStubRecord xmlns="35818088-e62d-4edf-bbb6-409430aef268">false</EYKIsStubRecord>
    <EYKStubRecordURL xmlns="35818088-e62d-4edf-bbb6-409430aef268" xsi:nil="true"/>
    <b4187e12891e46deb4d240a4b28bdb90 xmlns="35818088-e62d-4edf-bbb6-409430aef268">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556a818d-2fa5-4ece-a7c0-2ca1d2dc5c77</TermId>
        </TermInfo>
      </Terms>
    </b4187e12891e46deb4d240a4b28bdb90>
    <EngagementNumber xmlns="35818088-e62d-4edf-bbb6-409430aef268" xsi:nil="true"/>
    <EYScoreNo xmlns="35818088-e62d-4edf-bbb6-409430aef268">005043-23Gbl</EYScoreNo>
    <n1dab9d6d8664732849b7aaffb48fb18 xmlns="35818088-e62d-4edf-bbb6-409430aef268">
      <Terms xmlns="http://schemas.microsoft.com/office/infopath/2007/PartnerControls"/>
    </n1dab9d6d8664732849b7aaffb48fb18>
    <EYRelatedItems xmlns="35818088-e62d-4edf-bbb6-409430aef268">[{"Id":1,"Title":"QAT Scan - External Alliance Offering Brief.pptx","Url":"https://sharecontent.ey.net/cms/PursuitMaterials2/Shared%20Documents/2023/07/14/QAT%20Scan%20-%20External%20Alliance%20Offering%20Brief.pptx","DocID":"ZD3KK3S3X3TF-1046829333-11673","ItemTitle":"QAT Scan - External Alliance Offering Brief "}]</EYRelatedItems>
    <EYKEndorseHistoryLog xmlns="35818088-e62d-4edf-bbb6-409430aef268" xsi:nil="true"/>
    <i8aa7114bb7641bd86d3a4ccb4853306 xmlns="35818088-e62d-4edf-bbb6-409430aef268">
      <Terms xmlns="http://schemas.microsoft.com/office/infopath/2007/PartnerControls"/>
    </i8aa7114bb7641bd86d3a4ccb4853306>
    <EYKDateArchived xmlns="35818088-e62d-4edf-bbb6-409430aef268" xsi:nil="true"/>
    <EYKOriginalSourceData xmlns="4dd86f83-9be9-4c74-8789-8ec717073c4c" xsi:nil="true"/>
    <EYEYAuthors xmlns="35818088-e62d-4edf-bbb6-409430aef268">
      <UserInfo>
        <DisplayName>i:0#.w|us\gw192te</DisplayName>
        <AccountId>176572</AccountId>
        <AccountType/>
      </UserInfo>
    </EYEYAuthors>
    <EYContact xmlns="35818088-e62d-4edf-bbb6-409430aef268">
      <UserInfo>
        <DisplayName>Jamie H Campbell</DisplayName>
        <AccountId>176572</AccountId>
        <AccountType/>
      </UserInfo>
    </EYContact>
    <EYKNoOfDownloads xmlns="35818088-e62d-4edf-bbb6-409430aef268" xsi:nil="true"/>
    <jc981bd8ab5b47fd91abb7684c0f405b xmlns="35818088-e62d-4edf-bbb6-409430aef268">
      <Terms xmlns="http://schemas.microsoft.com/office/infopath/2007/PartnerControls">
        <TermInfo xmlns="http://schemas.microsoft.com/office/infopath/2007/PartnerControls">
          <TermName xmlns="http://schemas.microsoft.com/office/infopath/2007/PartnerControls">Global</TermName>
          <TermId xmlns="http://schemas.microsoft.com/office/infopath/2007/PartnerControls">500f1427-2ec5-408e-9c7e-c7ecab3f14e9</TermId>
        </TermInfo>
      </Terms>
    </jc981bd8ab5b47fd91abb7684c0f405b>
    <TaxKeywordTaxHTField xmlns="35818088-e62d-4edf-bbb6-409430aef268">
      <Terms xmlns="http://schemas.microsoft.com/office/infopath/2007/PartnerControls"/>
    </TaxKeywordTaxHTField>
    <dc12c0fcbaa8400483ae8258ed61b8c8 xmlns="35818088-e62d-4edf-bbb6-409430aef268">
      <Terms xmlns="http://schemas.microsoft.com/office/infopath/2007/PartnerControls"/>
    </dc12c0fcbaa8400483ae8258ed61b8c8>
    <EYKLastReviewDate xmlns="35818088-e62d-4edf-bbb6-409430aef268">2023-07-13T22:00:00+00:00</EYKLastReviewDate>
    <EYKEndorsement xmlns="35818088-e62d-4edf-bbb6-409430aef268" xsi:nil="true"/>
    <Classification_x0020_Status xmlns="35818088-e62d-4edf-bbb6-409430aef268" xsi:nil="true"/>
    <EYShareHideFromSearch xmlns="35818088-e62d-4edf-bbb6-409430aef268">false</EYShareHideFromSearch>
    <c94e7723a71c45f09f50228010d0fe70 xmlns="35818088-e62d-4edf-bbb6-409430aef268">
      <Terms xmlns="http://schemas.microsoft.com/office/infopath/2007/PartnerControls"/>
    </c94e7723a71c45f09f50228010d0fe70>
    <EYKNoOfViews xmlns="35818088-e62d-4edf-bbb6-409430aef268" xsi:nil="true"/>
    <EYKShelfLife xmlns="35818088-e62d-4edf-bbb6-409430aef268">18</EYKShelfLife>
    <i14ea8bbd518495ea0e20ac1ad18c527 xmlns="35818088-e62d-4edf-bbb6-409430aef268">
      <Terms xmlns="http://schemas.microsoft.com/office/infopath/2007/PartnerControls">
        <TermInfo xmlns="http://schemas.microsoft.com/office/infopath/2007/PartnerControls">
          <TermName xmlns="http://schemas.microsoft.com/office/infopath/2007/PartnerControls">Placemats</TermName>
          <TermId xmlns="http://schemas.microsoft.com/office/infopath/2007/PartnerControls">36217f45-941e-4121-a2c0-4a0a16bf539c</TermId>
        </TermInfo>
      </Terms>
    </i14ea8bbd518495ea0e20ac1ad18c527>
    <a17f02f1284541ecaf0310cd291db4a5 xmlns="35818088-e62d-4edf-bbb6-409430aef268">
      <Terms xmlns="http://schemas.microsoft.com/office/infopath/2007/PartnerControls">
        <TermInfo xmlns="http://schemas.microsoft.com/office/infopath/2007/PartnerControls">
          <TermName xmlns="http://schemas.microsoft.com/office/infopath/2007/PartnerControls">Alliance and Ecosystem Relationships</TermName>
          <TermId xmlns="http://schemas.microsoft.com/office/infopath/2007/PartnerControls">85d9465f-9b20-4cbf-8a35-e1f983854cec</TermId>
        </TermInfo>
      </Terms>
    </a17f02f1284541ecaf0310cd291db4a5>
    <EYKHarvestCycleID xmlns="4dd86f83-9be9-4c74-8789-8ec717073c4c" xsi:nil="true"/>
    <_dlc_DocId xmlns="4dd86f83-9be9-4c74-8789-8ec717073c4c">ZD3KK3S3X3TF-1046829333-11674</_dlc_DocId>
    <_dlc_DocIdUrl xmlns="4dd86f83-9be9-4c74-8789-8ec717073c4c">
      <Url>https://sharecontent.ey.net/cms/PursuitMaterials2/_layouts/15/DocIdRedir.aspx?ID=ZD3KK3S3X3TF-1046829333-11674</Url>
      <Description>ZD3KK3S3X3TF-1046829333-11674</Description>
    </_dlc_DocIdUrl>
  </documentManagement>
</p:properties>
</file>

<file path=customXml/itemProps1.xml><?xml version="1.0" encoding="utf-8"?>
<ds:datastoreItem xmlns:ds="http://schemas.openxmlformats.org/officeDocument/2006/customXml" ds:itemID="{4CD48474-5635-4AA7-A37E-2CCD7F32CC14}"/>
</file>

<file path=customXml/itemProps2.xml><?xml version="1.0" encoding="utf-8"?>
<ds:datastoreItem xmlns:ds="http://schemas.openxmlformats.org/officeDocument/2006/customXml" ds:itemID="{E1B3B073-74D8-461D-A97F-1FC5A6FB892D}"/>
</file>

<file path=customXml/itemProps3.xml><?xml version="1.0" encoding="utf-8"?>
<ds:datastoreItem xmlns:ds="http://schemas.openxmlformats.org/officeDocument/2006/customXml" ds:itemID="{2BAD77B3-472F-4779-9A39-76E2E5881EB2}"/>
</file>

<file path=customXml/itemProps4.xml><?xml version="1.0" encoding="utf-8"?>
<ds:datastoreItem xmlns:ds="http://schemas.openxmlformats.org/officeDocument/2006/customXml" ds:itemID="{D73EC3F3-CD5C-4C16-92D9-605D892B7B4C}"/>
</file>

<file path=customXml/itemProps5.xml><?xml version="1.0" encoding="utf-8"?>
<ds:datastoreItem xmlns:ds="http://schemas.openxmlformats.org/officeDocument/2006/customXml" ds:itemID="{87FD4E95-DD1F-41A6-BEC2-2CBD755B87B4}"/>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1300664</vt:lpwstr>
  </property>
  <property fmtid="{D5CDD505-2E9C-101B-9397-08002B2CF9AE}" pid="4" name="OptimizationTime">
    <vt:lpwstr>20240330_1130</vt:lpwstr>
  </property>
</Properties>
</file>

<file path=docProps/app.xml><?xml version="1.0" encoding="utf-8"?>
<Properties xmlns="http://schemas.openxmlformats.org/officeDocument/2006/extended-properties" xmlns:vt="http://schemas.openxmlformats.org/officeDocument/2006/docPropsVTypes">
  <Template>Global_EY_widescreen_presentation_2019_v1.4</Template>
  <TotalTime>0</TotalTime>
  <Words>1024</Words>
  <Application>Microsoft Office PowerPoint</Application>
  <PresentationFormat>Custom</PresentationFormat>
  <Paragraphs>63</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EYInterstate</vt:lpstr>
      <vt:lpstr>EYInterstate Light</vt:lpstr>
      <vt:lpstr>EY dark background</vt:lpstr>
      <vt:lpstr>think-cell Slide</vt:lpstr>
      <vt:lpstr>QAT Scan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QAT Scan - Internal Alliance Offering Brief</dc:title>
  <dc:creator/>
  <cp:keywords/>
  <cp:lastModifiedBy/>
  <cp:revision>1</cp:revision>
  <dcterms:created xsi:type="dcterms:W3CDTF">2023-07-14T07:59:32Z</dcterms:created>
  <dcterms:modified xsi:type="dcterms:W3CDTF">2023-07-14T07:59:36Z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0x010100826318CDA76982469C2C3CD2CD5847410200FE50EC723BBB4EE093E11CAD7ADFFF7A00E5DF7E2EC2C2834EB4E2F8EBFDF3D80F</vt:lpwstr>
  </property>
  <property fmtid="{D5CDD505-2E9C-101B-9397-08002B2CF9AE}" pid="3" name="_dlc_DocIdItemGuid">
    <vt:lpwstr>81d44104-ecd0-46bd-8bcd-6887409f3a2f</vt:lpwstr>
  </property>
  <property fmtid="{D5CDD505-2E9C-101B-9397-08002B2CF9AE}" pid="4" name="TaxKeyword">
    <vt:lpwstr/>
  </property>
  <property fmtid="{D5CDD505-2E9C-101B-9397-08002B2CF9AE}" pid="5" name="EYKEndorsedBy">
    <vt:lpwstr/>
  </property>
  <property fmtid="{D5CDD505-2E9C-101B-9397-08002B2CF9AE}" pid="6" name="EYKStubRecordType">
    <vt:lpwstr/>
  </property>
  <property fmtid="{D5CDD505-2E9C-101B-9397-08002B2CF9AE}" pid="7" name="EYKKnowledgeDomainOwner">
    <vt:lpwstr>157;#Alliance and Ecosystem Relationships|85d9465f-9b20-4cbf-8a35-e1f983854cec</vt:lpwstr>
  </property>
  <property fmtid="{D5CDD505-2E9C-101B-9397-08002B2CF9AE}" pid="8" name="EYTargetAudience">
    <vt:lpwstr/>
  </property>
  <property fmtid="{D5CDD505-2E9C-101B-9397-08002B2CF9AE}" pid="9" name="ContentLanguage">
    <vt:lpwstr>4;#English|556a818d-2fa5-4ece-a7c0-2ca1d2dc5c77</vt:lpwstr>
  </property>
  <property fmtid="{D5CDD505-2E9C-101B-9397-08002B2CF9AE}" pid="10" name="EYKBusinessTriggers">
    <vt:lpwstr/>
  </property>
  <property fmtid="{D5CDD505-2E9C-101B-9397-08002B2CF9AE}" pid="11" name="ServiceLineFunction">
    <vt:lpwstr>23;#All Service Lines/Functions|5182e370-846e-4ed9-a89d-b5e4d9f962d2</vt:lpwstr>
  </property>
  <property fmtid="{D5CDD505-2E9C-101B-9397-08002B2CF9AE}" pid="12" name="EYContentType">
    <vt:lpwstr>162;#Placemats|36217f45-941e-4121-a2c0-4a0a16bf539c</vt:lpwstr>
  </property>
  <property fmtid="{D5CDD505-2E9C-101B-9397-08002B2CF9AE}" pid="13" name="MethodWorkProduct">
    <vt:lpwstr/>
  </property>
  <property fmtid="{D5CDD505-2E9C-101B-9397-08002B2CF9AE}" pid="14" name="EYKRelatedKnowledgeDomain">
    <vt:lpwstr/>
  </property>
  <property fmtid="{D5CDD505-2E9C-101B-9397-08002B2CF9AE}" pid="15" name="Sector">
    <vt:lpwstr>41;#Insurance|5b80bbc8-1abb-48eb-87d6-894c1651c290</vt:lpwstr>
  </property>
  <property fmtid="{D5CDD505-2E9C-101B-9397-08002B2CF9AE}" pid="16" name="GeographicApplicability">
    <vt:lpwstr>11;#Global|500f1427-2ec5-408e-9c7e-c7ecab3f14e9</vt:lpwstr>
  </property>
  <property fmtid="{D5CDD505-2E9C-101B-9397-08002B2CF9AE}" pid="17" name="EYMarketSegment">
    <vt:lpwstr/>
  </property>
  <property fmtid="{D5CDD505-2E9C-101B-9397-08002B2CF9AE}" pid="18" name="EYCommunitySpecificTerms">
    <vt:lpwstr/>
  </property>
  <property fmtid="{D5CDD505-2E9C-101B-9397-08002B2CF9AE}" pid="19" name="EYIssues">
    <vt:lpwstr>1727;#Pegasystems|83822ee9-a8b7-44e8-b0eb-0bc556438aee</vt:lpwstr>
  </property>
  <property fmtid="{D5CDD505-2E9C-101B-9397-08002B2CF9AE}" pid="20" name="MethodName">
    <vt:lpwstr/>
  </property>
</Properties>
</file>